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7" r:id="rId2"/>
    <p:sldId id="377" r:id="rId3"/>
    <p:sldId id="586" r:id="rId4"/>
    <p:sldId id="603" r:id="rId5"/>
    <p:sldId id="588" r:id="rId6"/>
    <p:sldId id="562" r:id="rId7"/>
    <p:sldId id="573" r:id="rId8"/>
    <p:sldId id="575" r:id="rId9"/>
    <p:sldId id="574" r:id="rId10"/>
    <p:sldId id="587" r:id="rId11"/>
    <p:sldId id="604" r:id="rId12"/>
    <p:sldId id="589" r:id="rId13"/>
    <p:sldId id="606" r:id="rId14"/>
    <p:sldId id="597" r:id="rId15"/>
    <p:sldId id="607" r:id="rId16"/>
    <p:sldId id="60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9BBB59"/>
    <a:srgbClr val="FFCC66"/>
    <a:srgbClr val="FF3300"/>
    <a:srgbClr val="FFFF99"/>
    <a:srgbClr val="4F81BD"/>
    <a:srgbClr val="003366"/>
    <a:srgbClr val="333399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5" autoAdjust="0"/>
    <p:restoredTop sz="94464" autoAdjust="0"/>
  </p:normalViewPr>
  <p:slideViewPr>
    <p:cSldViewPr>
      <p:cViewPr varScale="1">
        <p:scale>
          <a:sx n="69" d="100"/>
          <a:sy n="69" d="100"/>
        </p:scale>
        <p:origin x="294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EE401-6B68-4743-B615-4EB7DD415AD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42B9D6-9C9E-4F65-9A5F-4D5B8E6F6D48}">
      <dgm:prSet phldrT="[Text]" custT="1"/>
      <dgm:spPr/>
      <dgm:t>
        <a:bodyPr/>
        <a:lstStyle/>
        <a:p>
          <a:r>
            <a:rPr lang="it-IT" sz="2400" dirty="0"/>
            <a:t>Axe n° 1</a:t>
          </a:r>
        </a:p>
      </dgm:t>
    </dgm:pt>
    <dgm:pt modelId="{9A97E6BF-CB8A-463D-B551-DCEF1E19F37B}" type="parTrans" cxnId="{0F3A0D6E-94DD-4825-8821-716BFD3E3462}">
      <dgm:prSet/>
      <dgm:spPr/>
      <dgm:t>
        <a:bodyPr/>
        <a:lstStyle/>
        <a:p>
          <a:endParaRPr lang="it-IT"/>
        </a:p>
      </dgm:t>
    </dgm:pt>
    <dgm:pt modelId="{D40F8F06-192B-4ACD-84F9-E83CBE465A69}" type="sibTrans" cxnId="{0F3A0D6E-94DD-4825-8821-716BFD3E3462}">
      <dgm:prSet/>
      <dgm:spPr/>
      <dgm:t>
        <a:bodyPr/>
        <a:lstStyle/>
        <a:p>
          <a:endParaRPr lang="it-IT"/>
        </a:p>
      </dgm:t>
    </dgm:pt>
    <dgm:pt modelId="{3853D5A3-723B-43EA-B7EF-D2BB2308EAE4}">
      <dgm:prSet phldrT="[Text]" custT="1"/>
      <dgm:spPr/>
      <dgm:t>
        <a:bodyPr anchor="ctr" anchorCtr="0"/>
        <a:lstStyle/>
        <a:p>
          <a:pPr marL="179388" indent="-179388" algn="just"/>
          <a:r>
            <a:rPr lang="en-US" sz="2400" dirty="0"/>
            <a:t>Prioritize </a:t>
          </a:r>
          <a:r>
            <a:rPr lang="en-US" sz="2400" b="1" dirty="0"/>
            <a:t>Prevention</a:t>
          </a:r>
          <a:r>
            <a:rPr lang="en-US" sz="2400" dirty="0"/>
            <a:t> and </a:t>
          </a:r>
          <a:r>
            <a:rPr lang="en-US" sz="2400" b="1" dirty="0"/>
            <a:t>Preparedness</a:t>
          </a:r>
          <a:r>
            <a:rPr lang="en-US" sz="2400" dirty="0"/>
            <a:t> FRM Measures</a:t>
          </a:r>
          <a:endParaRPr lang="it-IT" sz="2400" dirty="0"/>
        </a:p>
      </dgm:t>
    </dgm:pt>
    <dgm:pt modelId="{1D8F3ED5-AECF-4D29-A314-4E68E8C66D13}" type="parTrans" cxnId="{2F3A2B2D-5B74-4F14-A4CA-559A5EC40449}">
      <dgm:prSet/>
      <dgm:spPr/>
      <dgm:t>
        <a:bodyPr/>
        <a:lstStyle/>
        <a:p>
          <a:endParaRPr lang="it-IT"/>
        </a:p>
      </dgm:t>
    </dgm:pt>
    <dgm:pt modelId="{6C58094A-D3B5-42C8-B208-8D3EBB96A6EE}" type="sibTrans" cxnId="{2F3A2B2D-5B74-4F14-A4CA-559A5EC40449}">
      <dgm:prSet/>
      <dgm:spPr/>
      <dgm:t>
        <a:bodyPr/>
        <a:lstStyle/>
        <a:p>
          <a:endParaRPr lang="it-IT"/>
        </a:p>
      </dgm:t>
    </dgm:pt>
    <dgm:pt modelId="{7E9AEC1B-BD8A-4ED1-AE19-6C234706C2C8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Axe n° 3</a:t>
          </a:r>
        </a:p>
      </dgm:t>
    </dgm:pt>
    <dgm:pt modelId="{92895A5E-EBC1-4514-A0C9-23162A46DDA7}" type="sibTrans" cxnId="{DF400E8C-FA24-4905-8961-97F9B0BD30B6}">
      <dgm:prSet/>
      <dgm:spPr/>
      <dgm:t>
        <a:bodyPr/>
        <a:lstStyle/>
        <a:p>
          <a:endParaRPr lang="it-IT"/>
        </a:p>
      </dgm:t>
    </dgm:pt>
    <dgm:pt modelId="{8988BAA2-1C3D-400F-8E4A-4752F0253BF2}" type="parTrans" cxnId="{DF400E8C-FA24-4905-8961-97F9B0BD30B6}">
      <dgm:prSet/>
      <dgm:spPr/>
      <dgm:t>
        <a:bodyPr/>
        <a:lstStyle/>
        <a:p>
          <a:endParaRPr lang="it-IT"/>
        </a:p>
      </dgm:t>
    </dgm:pt>
    <dgm:pt modelId="{AB632A1B-935A-40EE-B098-0EC45C694197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Axe n° 2</a:t>
          </a:r>
        </a:p>
      </dgm:t>
    </dgm:pt>
    <dgm:pt modelId="{C3CBF3D1-0616-4AA9-A05A-818402BB21CB}" type="parTrans" cxnId="{87AC5C6D-2364-4F6C-A7AA-D0A8C1BFE9F5}">
      <dgm:prSet/>
      <dgm:spPr/>
      <dgm:t>
        <a:bodyPr/>
        <a:lstStyle/>
        <a:p>
          <a:endParaRPr lang="it-IT"/>
        </a:p>
      </dgm:t>
    </dgm:pt>
    <dgm:pt modelId="{821994B0-AF7F-4A40-8F47-D32F49218A2E}" type="sibTrans" cxnId="{87AC5C6D-2364-4F6C-A7AA-D0A8C1BFE9F5}">
      <dgm:prSet/>
      <dgm:spPr/>
      <dgm:t>
        <a:bodyPr/>
        <a:lstStyle/>
        <a:p>
          <a:endParaRPr lang="it-IT"/>
        </a:p>
      </dgm:t>
    </dgm:pt>
    <dgm:pt modelId="{9FF795D6-23D9-4918-B2AD-95982CDA1A33}">
      <dgm:prSet phldrT="[Text]" custT="1"/>
      <dgm:spPr/>
      <dgm:t>
        <a:bodyPr anchor="ctr" anchorCtr="0"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Incentive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NBS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&amp;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No-Regret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Climate Adaptation Measures</a:t>
          </a:r>
          <a:endParaRPr lang="it-IT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E9F7605-66F1-4714-80B5-486D2730330C}" type="parTrans" cxnId="{10E94532-D723-4CE9-9625-4E52B64AF052}">
      <dgm:prSet/>
      <dgm:spPr/>
      <dgm:t>
        <a:bodyPr/>
        <a:lstStyle/>
        <a:p>
          <a:endParaRPr lang="it-IT"/>
        </a:p>
      </dgm:t>
    </dgm:pt>
    <dgm:pt modelId="{75DA8F63-BD01-4AD2-87A8-F23E1089DE4D}" type="sibTrans" cxnId="{10E94532-D723-4CE9-9625-4E52B64AF052}">
      <dgm:prSet/>
      <dgm:spPr/>
      <dgm:t>
        <a:bodyPr/>
        <a:lstStyle/>
        <a:p>
          <a:endParaRPr lang="it-IT"/>
        </a:p>
      </dgm:t>
    </dgm:pt>
    <dgm:pt modelId="{4355ABDF-525C-4D20-8C3C-03D3AD5C66B9}">
      <dgm:prSet custT="1"/>
      <dgm:spPr/>
      <dgm:t>
        <a:bodyPr anchor="ctr" anchorCtr="0"/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Promote Equitable Transboundary Cooperation to Minimize Floodings and Bottom-Up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Community Based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Projects</a:t>
          </a:r>
          <a:endParaRPr lang="it-IT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79AA1D7-306D-4EF5-ACFE-850BEDCF7D6B}" type="parTrans" cxnId="{30B16710-2F09-43FB-8983-905DD7C7E0DA}">
      <dgm:prSet/>
      <dgm:spPr/>
      <dgm:t>
        <a:bodyPr/>
        <a:lstStyle/>
        <a:p>
          <a:endParaRPr lang="it-IT"/>
        </a:p>
      </dgm:t>
    </dgm:pt>
    <dgm:pt modelId="{2A77869B-E976-4F7C-9483-401868DB2BBE}" type="sibTrans" cxnId="{30B16710-2F09-43FB-8983-905DD7C7E0DA}">
      <dgm:prSet/>
      <dgm:spPr/>
      <dgm:t>
        <a:bodyPr/>
        <a:lstStyle/>
        <a:p>
          <a:endParaRPr lang="it-IT"/>
        </a:p>
      </dgm:t>
    </dgm:pt>
    <dgm:pt modelId="{68169A98-82DB-46CA-B309-AE5823A48019}" type="pres">
      <dgm:prSet presAssocID="{65EEE401-6B68-4743-B615-4EB7DD415AD5}" presName="Name0" presStyleCnt="0">
        <dgm:presLayoutVars>
          <dgm:dir/>
          <dgm:animLvl val="lvl"/>
          <dgm:resizeHandles/>
        </dgm:presLayoutVars>
      </dgm:prSet>
      <dgm:spPr/>
    </dgm:pt>
    <dgm:pt modelId="{C7041F51-40F1-4E7B-B918-A68A1E7CD386}" type="pres">
      <dgm:prSet presAssocID="{5542B9D6-9C9E-4F65-9A5F-4D5B8E6F6D48}" presName="linNode" presStyleCnt="0"/>
      <dgm:spPr/>
    </dgm:pt>
    <dgm:pt modelId="{A8C8D47B-7A73-4C55-ADC1-AC71FD73CB1D}" type="pres">
      <dgm:prSet presAssocID="{5542B9D6-9C9E-4F65-9A5F-4D5B8E6F6D48}" presName="parentShp" presStyleLbl="node1" presStyleIdx="0" presStyleCnt="3" custScaleX="55462" custLinFactNeighborX="-11852" custLinFactNeighborY="1242">
        <dgm:presLayoutVars>
          <dgm:bulletEnabled val="1"/>
        </dgm:presLayoutVars>
      </dgm:prSet>
      <dgm:spPr/>
    </dgm:pt>
    <dgm:pt modelId="{7DA36B5E-54FD-4DC7-A169-C2714301BB72}" type="pres">
      <dgm:prSet presAssocID="{5542B9D6-9C9E-4F65-9A5F-4D5B8E6F6D48}" presName="childShp" presStyleLbl="bgAccFollowNode1" presStyleIdx="0" presStyleCnt="3" custScaleX="124090" custLinFactNeighborY="631">
        <dgm:presLayoutVars>
          <dgm:bulletEnabled val="1"/>
        </dgm:presLayoutVars>
      </dgm:prSet>
      <dgm:spPr/>
    </dgm:pt>
    <dgm:pt modelId="{6AE5E7FC-FBC8-4862-A641-119CC0C7887C}" type="pres">
      <dgm:prSet presAssocID="{D40F8F06-192B-4ACD-84F9-E83CBE465A69}" presName="spacing" presStyleCnt="0"/>
      <dgm:spPr/>
    </dgm:pt>
    <dgm:pt modelId="{51034CAE-1312-4147-B2FB-F87BAB605EEF}" type="pres">
      <dgm:prSet presAssocID="{7E9AEC1B-BD8A-4ED1-AE19-6C234706C2C8}" presName="linNode" presStyleCnt="0"/>
      <dgm:spPr/>
    </dgm:pt>
    <dgm:pt modelId="{4CC829A9-A795-4F3D-9FA1-C7E81845BE16}" type="pres">
      <dgm:prSet presAssocID="{7E9AEC1B-BD8A-4ED1-AE19-6C234706C2C8}" presName="parentShp" presStyleLbl="node1" presStyleIdx="1" presStyleCnt="3" custScaleX="55462" custLinFactY="6068" custLinFactNeighborX="-2801" custLinFactNeighborY="100000">
        <dgm:presLayoutVars>
          <dgm:bulletEnabled val="1"/>
        </dgm:presLayoutVars>
      </dgm:prSet>
      <dgm:spPr/>
    </dgm:pt>
    <dgm:pt modelId="{ABC05509-01BA-4CB8-8340-95829CA10DCC}" type="pres">
      <dgm:prSet presAssocID="{7E9AEC1B-BD8A-4ED1-AE19-6C234706C2C8}" presName="childShp" presStyleLbl="bgAccFollowNode1" presStyleIdx="1" presStyleCnt="3" custScaleX="124090" custLinFactY="5457" custLinFactNeighborY="100000">
        <dgm:presLayoutVars>
          <dgm:bulletEnabled val="1"/>
        </dgm:presLayoutVars>
      </dgm:prSet>
      <dgm:spPr/>
    </dgm:pt>
    <dgm:pt modelId="{E86C43B3-3960-4CD1-A1CE-10DF170B8C58}" type="pres">
      <dgm:prSet presAssocID="{92895A5E-EBC1-4514-A0C9-23162A46DDA7}" presName="spacing" presStyleCnt="0"/>
      <dgm:spPr/>
    </dgm:pt>
    <dgm:pt modelId="{ACEE0E10-C872-494B-BDED-D30E9A82D97A}" type="pres">
      <dgm:prSet presAssocID="{AB632A1B-935A-40EE-B098-0EC45C694197}" presName="linNode" presStyleCnt="0"/>
      <dgm:spPr/>
    </dgm:pt>
    <dgm:pt modelId="{318B0115-7E6E-4937-88C1-A576534A1ADC}" type="pres">
      <dgm:prSet presAssocID="{AB632A1B-935A-40EE-B098-0EC45C694197}" presName="parentShp" presStyleLbl="node1" presStyleIdx="2" presStyleCnt="3" custScaleX="55462" custScaleY="82645" custLinFactY="-12797" custLinFactNeighborX="-2801" custLinFactNeighborY="-100000">
        <dgm:presLayoutVars>
          <dgm:bulletEnabled val="1"/>
        </dgm:presLayoutVars>
      </dgm:prSet>
      <dgm:spPr/>
    </dgm:pt>
    <dgm:pt modelId="{9ECE7BC8-163A-4ABD-96E3-C086C96D2C54}" type="pres">
      <dgm:prSet presAssocID="{AB632A1B-935A-40EE-B098-0EC45C694197}" presName="childShp" presStyleLbl="bgAccFollowNode1" presStyleIdx="2" presStyleCnt="3" custScaleX="124090" custScaleY="82645" custLinFactY="-12797" custLinFactNeighborY="-100000">
        <dgm:presLayoutVars>
          <dgm:bulletEnabled val="1"/>
        </dgm:presLayoutVars>
      </dgm:prSet>
      <dgm:spPr/>
    </dgm:pt>
  </dgm:ptLst>
  <dgm:cxnLst>
    <dgm:cxn modelId="{4C997E03-CFD2-48DC-8A97-2BC989325C39}" type="presOf" srcId="{4355ABDF-525C-4D20-8C3C-03D3AD5C66B9}" destId="{ABC05509-01BA-4CB8-8340-95829CA10DCC}" srcOrd="0" destOrd="0" presId="urn:microsoft.com/office/officeart/2005/8/layout/vList6"/>
    <dgm:cxn modelId="{30B16710-2F09-43FB-8983-905DD7C7E0DA}" srcId="{7E9AEC1B-BD8A-4ED1-AE19-6C234706C2C8}" destId="{4355ABDF-525C-4D20-8C3C-03D3AD5C66B9}" srcOrd="0" destOrd="0" parTransId="{F79AA1D7-306D-4EF5-ACFE-850BEDCF7D6B}" sibTransId="{2A77869B-E976-4F7C-9483-401868DB2BBE}"/>
    <dgm:cxn modelId="{6259B520-1495-41CE-80BD-6075CF15C47C}" type="presOf" srcId="{3853D5A3-723B-43EA-B7EF-D2BB2308EAE4}" destId="{7DA36B5E-54FD-4DC7-A169-C2714301BB72}" srcOrd="0" destOrd="0" presId="urn:microsoft.com/office/officeart/2005/8/layout/vList6"/>
    <dgm:cxn modelId="{2F3A2B2D-5B74-4F14-A4CA-559A5EC40449}" srcId="{5542B9D6-9C9E-4F65-9A5F-4D5B8E6F6D48}" destId="{3853D5A3-723B-43EA-B7EF-D2BB2308EAE4}" srcOrd="0" destOrd="0" parTransId="{1D8F3ED5-AECF-4D29-A314-4E68E8C66D13}" sibTransId="{6C58094A-D3B5-42C8-B208-8D3EBB96A6EE}"/>
    <dgm:cxn modelId="{10E94532-D723-4CE9-9625-4E52B64AF052}" srcId="{AB632A1B-935A-40EE-B098-0EC45C694197}" destId="{9FF795D6-23D9-4918-B2AD-95982CDA1A33}" srcOrd="0" destOrd="0" parTransId="{AE9F7605-66F1-4714-80B5-486D2730330C}" sibTransId="{75DA8F63-BD01-4AD2-87A8-F23E1089DE4D}"/>
    <dgm:cxn modelId="{87AC5C6D-2364-4F6C-A7AA-D0A8C1BFE9F5}" srcId="{65EEE401-6B68-4743-B615-4EB7DD415AD5}" destId="{AB632A1B-935A-40EE-B098-0EC45C694197}" srcOrd="2" destOrd="0" parTransId="{C3CBF3D1-0616-4AA9-A05A-818402BB21CB}" sibTransId="{821994B0-AF7F-4A40-8F47-D32F49218A2E}"/>
    <dgm:cxn modelId="{0F3A0D6E-94DD-4825-8821-716BFD3E3462}" srcId="{65EEE401-6B68-4743-B615-4EB7DD415AD5}" destId="{5542B9D6-9C9E-4F65-9A5F-4D5B8E6F6D48}" srcOrd="0" destOrd="0" parTransId="{9A97E6BF-CB8A-463D-B551-DCEF1E19F37B}" sibTransId="{D40F8F06-192B-4ACD-84F9-E83CBE465A69}"/>
    <dgm:cxn modelId="{DDD4A050-6EF9-489F-8A85-89D26DB8AFD5}" type="presOf" srcId="{65EEE401-6B68-4743-B615-4EB7DD415AD5}" destId="{68169A98-82DB-46CA-B309-AE5823A48019}" srcOrd="0" destOrd="0" presId="urn:microsoft.com/office/officeart/2005/8/layout/vList6"/>
    <dgm:cxn modelId="{4FAB7B77-6F54-4E2D-87AF-E3ADD2B4CB33}" type="presOf" srcId="{AB632A1B-935A-40EE-B098-0EC45C694197}" destId="{318B0115-7E6E-4937-88C1-A576534A1ADC}" srcOrd="0" destOrd="0" presId="urn:microsoft.com/office/officeart/2005/8/layout/vList6"/>
    <dgm:cxn modelId="{DF400E8C-FA24-4905-8961-97F9B0BD30B6}" srcId="{65EEE401-6B68-4743-B615-4EB7DD415AD5}" destId="{7E9AEC1B-BD8A-4ED1-AE19-6C234706C2C8}" srcOrd="1" destOrd="0" parTransId="{8988BAA2-1C3D-400F-8E4A-4752F0253BF2}" sibTransId="{92895A5E-EBC1-4514-A0C9-23162A46DDA7}"/>
    <dgm:cxn modelId="{846107AE-22A0-445C-94BD-3EF0A48B0E4A}" type="presOf" srcId="{9FF795D6-23D9-4918-B2AD-95982CDA1A33}" destId="{9ECE7BC8-163A-4ABD-96E3-C086C96D2C54}" srcOrd="0" destOrd="0" presId="urn:microsoft.com/office/officeart/2005/8/layout/vList6"/>
    <dgm:cxn modelId="{301312CD-F686-45ED-BF84-F5F5646BB41E}" type="presOf" srcId="{5542B9D6-9C9E-4F65-9A5F-4D5B8E6F6D48}" destId="{A8C8D47B-7A73-4C55-ADC1-AC71FD73CB1D}" srcOrd="0" destOrd="0" presId="urn:microsoft.com/office/officeart/2005/8/layout/vList6"/>
    <dgm:cxn modelId="{78189FFF-6CB5-4F0D-845D-50BE81A4A2B6}" type="presOf" srcId="{7E9AEC1B-BD8A-4ED1-AE19-6C234706C2C8}" destId="{4CC829A9-A795-4F3D-9FA1-C7E81845BE16}" srcOrd="0" destOrd="0" presId="urn:microsoft.com/office/officeart/2005/8/layout/vList6"/>
    <dgm:cxn modelId="{4FF9A6AF-8FEB-4DC1-B206-B4E79318AF25}" type="presParOf" srcId="{68169A98-82DB-46CA-B309-AE5823A48019}" destId="{C7041F51-40F1-4E7B-B918-A68A1E7CD386}" srcOrd="0" destOrd="0" presId="urn:microsoft.com/office/officeart/2005/8/layout/vList6"/>
    <dgm:cxn modelId="{888BEE27-1BAB-400A-ACCE-F14B81F5E886}" type="presParOf" srcId="{C7041F51-40F1-4E7B-B918-A68A1E7CD386}" destId="{A8C8D47B-7A73-4C55-ADC1-AC71FD73CB1D}" srcOrd="0" destOrd="0" presId="urn:microsoft.com/office/officeart/2005/8/layout/vList6"/>
    <dgm:cxn modelId="{69286051-635B-4F10-A3A3-0C4078ACAA35}" type="presParOf" srcId="{C7041F51-40F1-4E7B-B918-A68A1E7CD386}" destId="{7DA36B5E-54FD-4DC7-A169-C2714301BB72}" srcOrd="1" destOrd="0" presId="urn:microsoft.com/office/officeart/2005/8/layout/vList6"/>
    <dgm:cxn modelId="{7B2C436C-1F0E-48EA-ABDE-BCD688BCC675}" type="presParOf" srcId="{68169A98-82DB-46CA-B309-AE5823A48019}" destId="{6AE5E7FC-FBC8-4862-A641-119CC0C7887C}" srcOrd="1" destOrd="0" presId="urn:microsoft.com/office/officeart/2005/8/layout/vList6"/>
    <dgm:cxn modelId="{CBF01E2A-72F1-4164-8E66-0A7AD0307118}" type="presParOf" srcId="{68169A98-82DB-46CA-B309-AE5823A48019}" destId="{51034CAE-1312-4147-B2FB-F87BAB605EEF}" srcOrd="2" destOrd="0" presId="urn:microsoft.com/office/officeart/2005/8/layout/vList6"/>
    <dgm:cxn modelId="{F5ED5DD5-DBB0-46F9-AA59-62672EAAA3D9}" type="presParOf" srcId="{51034CAE-1312-4147-B2FB-F87BAB605EEF}" destId="{4CC829A9-A795-4F3D-9FA1-C7E81845BE16}" srcOrd="0" destOrd="0" presId="urn:microsoft.com/office/officeart/2005/8/layout/vList6"/>
    <dgm:cxn modelId="{08F89655-5EC8-416D-A423-850805132EA5}" type="presParOf" srcId="{51034CAE-1312-4147-B2FB-F87BAB605EEF}" destId="{ABC05509-01BA-4CB8-8340-95829CA10DCC}" srcOrd="1" destOrd="0" presId="urn:microsoft.com/office/officeart/2005/8/layout/vList6"/>
    <dgm:cxn modelId="{53AEE12A-CB8A-4D13-B13F-53653E4A36DB}" type="presParOf" srcId="{68169A98-82DB-46CA-B309-AE5823A48019}" destId="{E86C43B3-3960-4CD1-A1CE-10DF170B8C58}" srcOrd="3" destOrd="0" presId="urn:microsoft.com/office/officeart/2005/8/layout/vList6"/>
    <dgm:cxn modelId="{61251DFD-9092-4135-AF71-BB1F086400CF}" type="presParOf" srcId="{68169A98-82DB-46CA-B309-AE5823A48019}" destId="{ACEE0E10-C872-494B-BDED-D30E9A82D97A}" srcOrd="4" destOrd="0" presId="urn:microsoft.com/office/officeart/2005/8/layout/vList6"/>
    <dgm:cxn modelId="{F06D1DFB-7F82-4D75-B287-7F8CD08C0148}" type="presParOf" srcId="{ACEE0E10-C872-494B-BDED-D30E9A82D97A}" destId="{318B0115-7E6E-4937-88C1-A576534A1ADC}" srcOrd="0" destOrd="0" presId="urn:microsoft.com/office/officeart/2005/8/layout/vList6"/>
    <dgm:cxn modelId="{6E320650-70CE-47E9-9FC5-7BDB0FFFE770}" type="presParOf" srcId="{ACEE0E10-C872-494B-BDED-D30E9A82D97A}" destId="{9ECE7BC8-163A-4ABD-96E3-C086C96D2C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EE401-6B68-4743-B615-4EB7DD415AD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42B9D6-9C9E-4F65-9A5F-4D5B8E6F6D48}">
      <dgm:prSet phldrT="[Text]" custT="1"/>
      <dgm:spPr/>
      <dgm:t>
        <a:bodyPr/>
        <a:lstStyle/>
        <a:p>
          <a:r>
            <a:rPr lang="it-IT" sz="2400" dirty="0"/>
            <a:t>Axe </a:t>
          </a:r>
        </a:p>
        <a:p>
          <a:r>
            <a:rPr lang="it-IT" sz="2400" dirty="0"/>
            <a:t>n° 1</a:t>
          </a:r>
        </a:p>
      </dgm:t>
    </dgm:pt>
    <dgm:pt modelId="{9A97E6BF-CB8A-463D-B551-DCEF1E19F37B}" type="parTrans" cxnId="{0F3A0D6E-94DD-4825-8821-716BFD3E3462}">
      <dgm:prSet/>
      <dgm:spPr/>
      <dgm:t>
        <a:bodyPr/>
        <a:lstStyle/>
        <a:p>
          <a:endParaRPr lang="it-IT"/>
        </a:p>
      </dgm:t>
    </dgm:pt>
    <dgm:pt modelId="{D40F8F06-192B-4ACD-84F9-E83CBE465A69}" type="sibTrans" cxnId="{0F3A0D6E-94DD-4825-8821-716BFD3E3462}">
      <dgm:prSet/>
      <dgm:spPr/>
      <dgm:t>
        <a:bodyPr/>
        <a:lstStyle/>
        <a:p>
          <a:endParaRPr lang="it-IT"/>
        </a:p>
      </dgm:t>
    </dgm:pt>
    <dgm:pt modelId="{3853D5A3-723B-43EA-B7EF-D2BB2308EAE4}">
      <dgm:prSet phldrT="[Text]" custT="1"/>
      <dgm:spPr/>
      <dgm:t>
        <a:bodyPr anchor="ctr" anchorCtr="0"/>
        <a:lstStyle/>
        <a:p>
          <a:pPr marL="179388" indent="-179388" algn="just">
            <a:spcAft>
              <a:spcPct val="15000"/>
            </a:spcAft>
          </a:pPr>
          <a:r>
            <a:rPr lang="en-US" sz="2400" dirty="0"/>
            <a:t>Prioritize </a:t>
          </a:r>
          <a:r>
            <a:rPr lang="en-US" sz="2400" b="1" dirty="0"/>
            <a:t>Prevention</a:t>
          </a:r>
          <a:r>
            <a:rPr lang="en-US" sz="2400" dirty="0"/>
            <a:t> and </a:t>
          </a:r>
          <a:r>
            <a:rPr lang="en-US" sz="2400" b="1" dirty="0"/>
            <a:t>Preparedness</a:t>
          </a:r>
          <a:r>
            <a:rPr lang="en-US" sz="2400" dirty="0"/>
            <a:t> FRM Measures</a:t>
          </a:r>
          <a:endParaRPr lang="it-IT" sz="2400" dirty="0"/>
        </a:p>
      </dgm:t>
    </dgm:pt>
    <dgm:pt modelId="{1D8F3ED5-AECF-4D29-A314-4E68E8C66D13}" type="parTrans" cxnId="{2F3A2B2D-5B74-4F14-A4CA-559A5EC40449}">
      <dgm:prSet/>
      <dgm:spPr/>
      <dgm:t>
        <a:bodyPr/>
        <a:lstStyle/>
        <a:p>
          <a:endParaRPr lang="it-IT"/>
        </a:p>
      </dgm:t>
    </dgm:pt>
    <dgm:pt modelId="{6C58094A-D3B5-42C8-B208-8D3EBB96A6EE}" type="sibTrans" cxnId="{2F3A2B2D-5B74-4F14-A4CA-559A5EC40449}">
      <dgm:prSet/>
      <dgm:spPr/>
      <dgm:t>
        <a:bodyPr/>
        <a:lstStyle/>
        <a:p>
          <a:endParaRPr lang="it-IT"/>
        </a:p>
      </dgm:t>
    </dgm:pt>
    <dgm:pt modelId="{44C62B56-7F91-4B3A-85C4-137B6F1272AA}">
      <dgm:prSet phldrT="[Text]" custT="1"/>
      <dgm:spPr/>
      <dgm:t>
        <a:bodyPr anchor="ctr" anchorCtr="0"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dirty="0"/>
            <a:t>Enhance Basin-Wide Flood Forecasting, Early Warning &amp; Preparedness through Cooperation Between Riparian (Update &amp; Maintenance of </a:t>
          </a:r>
          <a:r>
            <a:rPr lang="en-US" sz="2000" dirty="0" err="1"/>
            <a:t>Panta</a:t>
          </a:r>
          <a:r>
            <a:rPr lang="en-US" sz="2000" dirty="0"/>
            <a:t> </a:t>
          </a:r>
          <a:r>
            <a:rPr lang="en-US" sz="2000" dirty="0" err="1"/>
            <a:t>Rhei</a:t>
          </a:r>
          <a:r>
            <a:rPr lang="en-US" sz="2000" dirty="0"/>
            <a:t> FFFS)</a:t>
          </a:r>
          <a:endParaRPr lang="it-IT" sz="2000" dirty="0"/>
        </a:p>
      </dgm:t>
    </dgm:pt>
    <dgm:pt modelId="{E745E381-74BD-4BDB-9498-C0D66B047073}" type="parTrans" cxnId="{A9939D50-F377-430B-8F4E-350797CDD4DF}">
      <dgm:prSet/>
      <dgm:spPr/>
      <dgm:t>
        <a:bodyPr/>
        <a:lstStyle/>
        <a:p>
          <a:endParaRPr lang="it-IT"/>
        </a:p>
      </dgm:t>
    </dgm:pt>
    <dgm:pt modelId="{95FF3FB8-ED7E-4EC6-8BE3-98A6F8101107}" type="sibTrans" cxnId="{A9939D50-F377-430B-8F4E-350797CDD4DF}">
      <dgm:prSet/>
      <dgm:spPr/>
      <dgm:t>
        <a:bodyPr/>
        <a:lstStyle/>
        <a:p>
          <a:endParaRPr lang="it-IT"/>
        </a:p>
      </dgm:t>
    </dgm:pt>
    <dgm:pt modelId="{F5AF6A2F-9401-4A5A-85E6-DFAC198054A3}">
      <dgm:prSet custT="1"/>
      <dgm:spPr/>
      <dgm:t>
        <a:bodyPr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dirty="0"/>
            <a:t>Strengthening the Hydro-Met Monitoring Networks in the Riparian Countries</a:t>
          </a:r>
          <a:endParaRPr lang="it-IT" sz="2000" dirty="0"/>
        </a:p>
      </dgm:t>
    </dgm:pt>
    <dgm:pt modelId="{59168DF2-D038-4F71-85DE-2A17C7645DCD}" type="parTrans" cxnId="{E197E5AE-EC37-46EB-B336-C4E34E8E5445}">
      <dgm:prSet/>
      <dgm:spPr/>
      <dgm:t>
        <a:bodyPr/>
        <a:lstStyle/>
        <a:p>
          <a:endParaRPr lang="it-IT"/>
        </a:p>
      </dgm:t>
    </dgm:pt>
    <dgm:pt modelId="{5A8353F8-93A4-4629-B650-D363A3C9AA4F}" type="sibTrans" cxnId="{E197E5AE-EC37-46EB-B336-C4E34E8E5445}">
      <dgm:prSet/>
      <dgm:spPr/>
      <dgm:t>
        <a:bodyPr/>
        <a:lstStyle/>
        <a:p>
          <a:endParaRPr lang="it-IT"/>
        </a:p>
      </dgm:t>
    </dgm:pt>
    <dgm:pt modelId="{8F7A9037-F771-45C6-947A-AF66AEE51401}">
      <dgm:prSet custT="1"/>
      <dgm:spPr/>
      <dgm:t>
        <a:bodyPr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dirty="0"/>
            <a:t>Strengthening the Coordination and Data Sharing with the Dam Operators in Albania and North Macedonia (Interface HPP – Flood Risk, Review reservoir operation rules to defer peak floods)</a:t>
          </a:r>
          <a:endParaRPr lang="it-IT" sz="2000" dirty="0"/>
        </a:p>
      </dgm:t>
    </dgm:pt>
    <dgm:pt modelId="{753837E8-6C4B-4D15-959E-BFA42952889C}" type="parTrans" cxnId="{33BB7135-A9D1-45FA-B7C0-F36194A7A989}">
      <dgm:prSet/>
      <dgm:spPr/>
      <dgm:t>
        <a:bodyPr/>
        <a:lstStyle/>
        <a:p>
          <a:endParaRPr lang="it-IT"/>
        </a:p>
      </dgm:t>
    </dgm:pt>
    <dgm:pt modelId="{85F5D7B1-6DF5-48E2-B965-E8DE2CEE0BEB}" type="sibTrans" cxnId="{33BB7135-A9D1-45FA-B7C0-F36194A7A989}">
      <dgm:prSet/>
      <dgm:spPr/>
      <dgm:t>
        <a:bodyPr/>
        <a:lstStyle/>
        <a:p>
          <a:endParaRPr lang="it-IT"/>
        </a:p>
      </dgm:t>
    </dgm:pt>
    <dgm:pt modelId="{15ADCE3C-A66A-4968-AC44-480CA30E6F89}">
      <dgm:prSet phldrT="[Text]" custT="1"/>
      <dgm:spPr/>
      <dgm:t>
        <a:bodyPr anchor="ctr" anchorCtr="0"/>
        <a:lstStyle/>
        <a:p>
          <a:pPr marL="179388" indent="-179388" algn="just">
            <a:spcAft>
              <a:spcPct val="15000"/>
            </a:spcAft>
          </a:pPr>
          <a:endParaRPr lang="it-IT" sz="1000" dirty="0"/>
        </a:p>
      </dgm:t>
    </dgm:pt>
    <dgm:pt modelId="{9A99CE95-1F76-4A15-BF45-05E422106BC5}" type="parTrans" cxnId="{B1F8E807-2EA5-4FFC-842B-317428A33803}">
      <dgm:prSet/>
      <dgm:spPr/>
      <dgm:t>
        <a:bodyPr/>
        <a:lstStyle/>
        <a:p>
          <a:endParaRPr lang="en-US"/>
        </a:p>
      </dgm:t>
    </dgm:pt>
    <dgm:pt modelId="{56B7F0CB-3A7D-46C1-A18F-F3647A45A7FF}" type="sibTrans" cxnId="{B1F8E807-2EA5-4FFC-842B-317428A33803}">
      <dgm:prSet/>
      <dgm:spPr/>
      <dgm:t>
        <a:bodyPr/>
        <a:lstStyle/>
        <a:p>
          <a:endParaRPr lang="en-US"/>
        </a:p>
      </dgm:t>
    </dgm:pt>
    <dgm:pt modelId="{68169A98-82DB-46CA-B309-AE5823A48019}" type="pres">
      <dgm:prSet presAssocID="{65EEE401-6B68-4743-B615-4EB7DD415AD5}" presName="Name0" presStyleCnt="0">
        <dgm:presLayoutVars>
          <dgm:dir/>
          <dgm:animLvl val="lvl"/>
          <dgm:resizeHandles/>
        </dgm:presLayoutVars>
      </dgm:prSet>
      <dgm:spPr/>
    </dgm:pt>
    <dgm:pt modelId="{C7041F51-40F1-4E7B-B918-A68A1E7CD386}" type="pres">
      <dgm:prSet presAssocID="{5542B9D6-9C9E-4F65-9A5F-4D5B8E6F6D48}" presName="linNode" presStyleCnt="0"/>
      <dgm:spPr/>
    </dgm:pt>
    <dgm:pt modelId="{A8C8D47B-7A73-4C55-ADC1-AC71FD73CB1D}" type="pres">
      <dgm:prSet presAssocID="{5542B9D6-9C9E-4F65-9A5F-4D5B8E6F6D48}" presName="parentShp" presStyleLbl="node1" presStyleIdx="0" presStyleCnt="1" custScaleX="26050" custLinFactNeighborX="-11852" custLinFactNeighborY="1242">
        <dgm:presLayoutVars>
          <dgm:bulletEnabled val="1"/>
        </dgm:presLayoutVars>
      </dgm:prSet>
      <dgm:spPr/>
    </dgm:pt>
    <dgm:pt modelId="{7DA36B5E-54FD-4DC7-A169-C2714301BB72}" type="pres">
      <dgm:prSet presAssocID="{5542B9D6-9C9E-4F65-9A5F-4D5B8E6F6D48}" presName="childShp" presStyleLbl="bgAccFollowNode1" presStyleIdx="0" presStyleCnt="1" custScaleX="152101" custLinFactNeighborY="631">
        <dgm:presLayoutVars>
          <dgm:bulletEnabled val="1"/>
        </dgm:presLayoutVars>
      </dgm:prSet>
      <dgm:spPr/>
    </dgm:pt>
  </dgm:ptLst>
  <dgm:cxnLst>
    <dgm:cxn modelId="{B1F8E807-2EA5-4FFC-842B-317428A33803}" srcId="{5542B9D6-9C9E-4F65-9A5F-4D5B8E6F6D48}" destId="{15ADCE3C-A66A-4968-AC44-480CA30E6F89}" srcOrd="1" destOrd="0" parTransId="{9A99CE95-1F76-4A15-BF45-05E422106BC5}" sibTransId="{56B7F0CB-3A7D-46C1-A18F-F3647A45A7FF}"/>
    <dgm:cxn modelId="{7E906119-D017-44B8-AEEB-B16B4C002381}" type="presOf" srcId="{15ADCE3C-A66A-4968-AC44-480CA30E6F89}" destId="{7DA36B5E-54FD-4DC7-A169-C2714301BB72}" srcOrd="0" destOrd="1" presId="urn:microsoft.com/office/officeart/2005/8/layout/vList6"/>
    <dgm:cxn modelId="{6259B520-1495-41CE-80BD-6075CF15C47C}" type="presOf" srcId="{3853D5A3-723B-43EA-B7EF-D2BB2308EAE4}" destId="{7DA36B5E-54FD-4DC7-A169-C2714301BB72}" srcOrd="0" destOrd="0" presId="urn:microsoft.com/office/officeart/2005/8/layout/vList6"/>
    <dgm:cxn modelId="{2F3A2B2D-5B74-4F14-A4CA-559A5EC40449}" srcId="{5542B9D6-9C9E-4F65-9A5F-4D5B8E6F6D48}" destId="{3853D5A3-723B-43EA-B7EF-D2BB2308EAE4}" srcOrd="0" destOrd="0" parTransId="{1D8F3ED5-AECF-4D29-A314-4E68E8C66D13}" sibTransId="{6C58094A-D3B5-42C8-B208-8D3EBB96A6EE}"/>
    <dgm:cxn modelId="{E0F9592E-56A5-429C-A581-56C1C2FFF17D}" type="presOf" srcId="{44C62B56-7F91-4B3A-85C4-137B6F1272AA}" destId="{7DA36B5E-54FD-4DC7-A169-C2714301BB72}" srcOrd="0" destOrd="2" presId="urn:microsoft.com/office/officeart/2005/8/layout/vList6"/>
    <dgm:cxn modelId="{B3B19C31-742F-4226-98C4-E80F1366150B}" type="presOf" srcId="{F5AF6A2F-9401-4A5A-85E6-DFAC198054A3}" destId="{7DA36B5E-54FD-4DC7-A169-C2714301BB72}" srcOrd="0" destOrd="3" presId="urn:microsoft.com/office/officeart/2005/8/layout/vList6"/>
    <dgm:cxn modelId="{33BB7135-A9D1-45FA-B7C0-F36194A7A989}" srcId="{5542B9D6-9C9E-4F65-9A5F-4D5B8E6F6D48}" destId="{8F7A9037-F771-45C6-947A-AF66AEE51401}" srcOrd="4" destOrd="0" parTransId="{753837E8-6C4B-4D15-959E-BFA42952889C}" sibTransId="{85F5D7B1-6DF5-48E2-B965-E8DE2CEE0BEB}"/>
    <dgm:cxn modelId="{C6DE9145-DF3F-4911-96CB-87C17A6BD315}" type="presOf" srcId="{8F7A9037-F771-45C6-947A-AF66AEE51401}" destId="{7DA36B5E-54FD-4DC7-A169-C2714301BB72}" srcOrd="0" destOrd="4" presId="urn:microsoft.com/office/officeart/2005/8/layout/vList6"/>
    <dgm:cxn modelId="{0F3A0D6E-94DD-4825-8821-716BFD3E3462}" srcId="{65EEE401-6B68-4743-B615-4EB7DD415AD5}" destId="{5542B9D6-9C9E-4F65-9A5F-4D5B8E6F6D48}" srcOrd="0" destOrd="0" parTransId="{9A97E6BF-CB8A-463D-B551-DCEF1E19F37B}" sibTransId="{D40F8F06-192B-4ACD-84F9-E83CBE465A69}"/>
    <dgm:cxn modelId="{A9939D50-F377-430B-8F4E-350797CDD4DF}" srcId="{5542B9D6-9C9E-4F65-9A5F-4D5B8E6F6D48}" destId="{44C62B56-7F91-4B3A-85C4-137B6F1272AA}" srcOrd="2" destOrd="0" parTransId="{E745E381-74BD-4BDB-9498-C0D66B047073}" sibTransId="{95FF3FB8-ED7E-4EC6-8BE3-98A6F8101107}"/>
    <dgm:cxn modelId="{DDD4A050-6EF9-489F-8A85-89D26DB8AFD5}" type="presOf" srcId="{65EEE401-6B68-4743-B615-4EB7DD415AD5}" destId="{68169A98-82DB-46CA-B309-AE5823A48019}" srcOrd="0" destOrd="0" presId="urn:microsoft.com/office/officeart/2005/8/layout/vList6"/>
    <dgm:cxn modelId="{E197E5AE-EC37-46EB-B336-C4E34E8E5445}" srcId="{5542B9D6-9C9E-4F65-9A5F-4D5B8E6F6D48}" destId="{F5AF6A2F-9401-4A5A-85E6-DFAC198054A3}" srcOrd="3" destOrd="0" parTransId="{59168DF2-D038-4F71-85DE-2A17C7645DCD}" sibTransId="{5A8353F8-93A4-4629-B650-D363A3C9AA4F}"/>
    <dgm:cxn modelId="{301312CD-F686-45ED-BF84-F5F5646BB41E}" type="presOf" srcId="{5542B9D6-9C9E-4F65-9A5F-4D5B8E6F6D48}" destId="{A8C8D47B-7A73-4C55-ADC1-AC71FD73CB1D}" srcOrd="0" destOrd="0" presId="urn:microsoft.com/office/officeart/2005/8/layout/vList6"/>
    <dgm:cxn modelId="{4FF9A6AF-8FEB-4DC1-B206-B4E79318AF25}" type="presParOf" srcId="{68169A98-82DB-46CA-B309-AE5823A48019}" destId="{C7041F51-40F1-4E7B-B918-A68A1E7CD386}" srcOrd="0" destOrd="0" presId="urn:microsoft.com/office/officeart/2005/8/layout/vList6"/>
    <dgm:cxn modelId="{888BEE27-1BAB-400A-ACCE-F14B81F5E886}" type="presParOf" srcId="{C7041F51-40F1-4E7B-B918-A68A1E7CD386}" destId="{A8C8D47B-7A73-4C55-ADC1-AC71FD73CB1D}" srcOrd="0" destOrd="0" presId="urn:microsoft.com/office/officeart/2005/8/layout/vList6"/>
    <dgm:cxn modelId="{69286051-635B-4F10-A3A3-0C4078ACAA35}" type="presParOf" srcId="{C7041F51-40F1-4E7B-B918-A68A1E7CD386}" destId="{7DA36B5E-54FD-4DC7-A169-C2714301BB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EE401-6B68-4743-B615-4EB7DD415AD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42B9D6-9C9E-4F65-9A5F-4D5B8E6F6D48}">
      <dgm:prSet phldrT="[Text]" custT="1"/>
      <dgm:spPr/>
      <dgm:t>
        <a:bodyPr/>
        <a:lstStyle/>
        <a:p>
          <a:r>
            <a:rPr lang="it-IT" sz="2400" dirty="0"/>
            <a:t>Axe </a:t>
          </a:r>
        </a:p>
        <a:p>
          <a:r>
            <a:rPr lang="it-IT" sz="2400" dirty="0"/>
            <a:t>n° 2</a:t>
          </a:r>
        </a:p>
      </dgm:t>
    </dgm:pt>
    <dgm:pt modelId="{9A97E6BF-CB8A-463D-B551-DCEF1E19F37B}" type="parTrans" cxnId="{0F3A0D6E-94DD-4825-8821-716BFD3E3462}">
      <dgm:prSet/>
      <dgm:spPr/>
      <dgm:t>
        <a:bodyPr/>
        <a:lstStyle/>
        <a:p>
          <a:endParaRPr lang="it-IT"/>
        </a:p>
      </dgm:t>
    </dgm:pt>
    <dgm:pt modelId="{D40F8F06-192B-4ACD-84F9-E83CBE465A69}" type="sibTrans" cxnId="{0F3A0D6E-94DD-4825-8821-716BFD3E3462}">
      <dgm:prSet/>
      <dgm:spPr/>
      <dgm:t>
        <a:bodyPr/>
        <a:lstStyle/>
        <a:p>
          <a:endParaRPr lang="it-IT"/>
        </a:p>
      </dgm:t>
    </dgm:pt>
    <dgm:pt modelId="{3853D5A3-723B-43EA-B7EF-D2BB2308EAE4}">
      <dgm:prSet phldrT="[Text]" custT="1"/>
      <dgm:spPr/>
      <dgm:t>
        <a:bodyPr anchor="ctr" anchorCtr="0"/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400" kern="1200" dirty="0"/>
            <a:t>Incentive </a:t>
          </a:r>
          <a:r>
            <a:rPr lang="en-US" sz="2400" b="1" kern="1200" dirty="0"/>
            <a:t>NBS</a:t>
          </a:r>
          <a:r>
            <a:rPr lang="en-US" sz="2400" kern="1200" dirty="0"/>
            <a:t> &amp; No-Regret Climate Adaptation Measures</a:t>
          </a:r>
          <a:endParaRPr lang="it-IT" sz="2400" kern="1200" dirty="0"/>
        </a:p>
      </dgm:t>
    </dgm:pt>
    <dgm:pt modelId="{1D8F3ED5-AECF-4D29-A314-4E68E8C66D13}" type="parTrans" cxnId="{2F3A2B2D-5B74-4F14-A4CA-559A5EC40449}">
      <dgm:prSet/>
      <dgm:spPr/>
      <dgm:t>
        <a:bodyPr/>
        <a:lstStyle/>
        <a:p>
          <a:endParaRPr lang="it-IT"/>
        </a:p>
      </dgm:t>
    </dgm:pt>
    <dgm:pt modelId="{6C58094A-D3B5-42C8-B208-8D3EBB96A6EE}" type="sibTrans" cxnId="{2F3A2B2D-5B74-4F14-A4CA-559A5EC40449}">
      <dgm:prSet/>
      <dgm:spPr/>
      <dgm:t>
        <a:bodyPr/>
        <a:lstStyle/>
        <a:p>
          <a:endParaRPr lang="it-IT"/>
        </a:p>
      </dgm:t>
    </dgm:pt>
    <dgm:pt modelId="{3AF25899-1F17-4F4F-B399-D80266D6D613}">
      <dgm:prSet custT="1"/>
      <dgm:spPr/>
      <dgm:t>
        <a:bodyPr/>
        <a:lstStyle/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Strengthening Riparian Countries’ Institutions in Climate-Resilient Integrated Flood Risk Management (IFRM)</a:t>
          </a:r>
          <a:endParaRPr lang="it-I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BD9806B0-78B3-4D3D-B05F-6566770DA4AF}" type="parTrans" cxnId="{3F3E9853-9E74-423F-B859-32C328BC44F3}">
      <dgm:prSet/>
      <dgm:spPr/>
      <dgm:t>
        <a:bodyPr/>
        <a:lstStyle/>
        <a:p>
          <a:endParaRPr lang="it-IT"/>
        </a:p>
      </dgm:t>
    </dgm:pt>
    <dgm:pt modelId="{91A9F8F9-7F74-42EA-B125-D4BA78F7BB88}" type="sibTrans" cxnId="{3F3E9853-9E74-423F-B859-32C328BC44F3}">
      <dgm:prSet/>
      <dgm:spPr/>
      <dgm:t>
        <a:bodyPr/>
        <a:lstStyle/>
        <a:p>
          <a:endParaRPr lang="it-IT"/>
        </a:p>
      </dgm:t>
    </dgm:pt>
    <dgm:pt modelId="{D2251116-14D2-4010-B6EE-D743F5ECC8C0}">
      <dgm:prSet phldrT="[Text]" custT="1"/>
      <dgm:spPr/>
      <dgm:t>
        <a:bodyPr anchor="ctr" anchorCtr="0"/>
        <a:lstStyle/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Promote Non-structural FRM Measures (Flood Expansion Areas, Retention Polders, Controlled Flooding in case of Extreme Floods, space for water)</a:t>
          </a:r>
        </a:p>
      </dgm:t>
    </dgm:pt>
    <dgm:pt modelId="{A1A42477-A991-44FF-A912-2C04AB0EFBE5}" type="parTrans" cxnId="{E5FAEA7A-79DA-4821-8E0F-E3A32C0D2F35}">
      <dgm:prSet/>
      <dgm:spPr/>
      <dgm:t>
        <a:bodyPr/>
        <a:lstStyle/>
        <a:p>
          <a:endParaRPr lang="en-US"/>
        </a:p>
      </dgm:t>
    </dgm:pt>
    <dgm:pt modelId="{976BD30C-C727-4C21-B430-B9023F1E6E70}" type="sibTrans" cxnId="{E5FAEA7A-79DA-4821-8E0F-E3A32C0D2F35}">
      <dgm:prSet/>
      <dgm:spPr/>
      <dgm:t>
        <a:bodyPr/>
        <a:lstStyle/>
        <a:p>
          <a:endParaRPr lang="en-US"/>
        </a:p>
      </dgm:t>
    </dgm:pt>
    <dgm:pt modelId="{6BB5FA30-CDBF-47B8-88E9-8FEDC215A1FF}">
      <dgm:prSet phldrT="[Text]" custT="1"/>
      <dgm:spPr/>
      <dgm:t>
        <a:bodyPr anchor="ctr" anchorCtr="0"/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it-IT" sz="1000" kern="1200" dirty="0"/>
        </a:p>
      </dgm:t>
    </dgm:pt>
    <dgm:pt modelId="{E34277C3-7B5F-4E74-8496-5E9CA8DDFD26}" type="parTrans" cxnId="{C2773525-38CB-4421-8C3A-B194E34E86AB}">
      <dgm:prSet/>
      <dgm:spPr/>
      <dgm:t>
        <a:bodyPr/>
        <a:lstStyle/>
        <a:p>
          <a:endParaRPr lang="en-US"/>
        </a:p>
      </dgm:t>
    </dgm:pt>
    <dgm:pt modelId="{79950D0E-AD02-422F-A179-E8248896A3F7}" type="sibTrans" cxnId="{C2773525-38CB-4421-8C3A-B194E34E86AB}">
      <dgm:prSet/>
      <dgm:spPr/>
      <dgm:t>
        <a:bodyPr/>
        <a:lstStyle/>
        <a:p>
          <a:endParaRPr lang="en-US"/>
        </a:p>
      </dgm:t>
    </dgm:pt>
    <dgm:pt modelId="{39EF97AA-3FFA-4CAE-9423-6D99A2462976}">
      <dgm:prSet phldrT="[Text]" custT="1"/>
      <dgm:spPr/>
      <dgm:t>
        <a:bodyPr anchor="ctr" anchorCtr="0"/>
        <a:lstStyle/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Periodical Maintenance of 2</a:t>
          </a:r>
          <a:r>
            <a:rPr lang="en-US" sz="2000" kern="1200" baseline="30000" noProof="0" dirty="0"/>
            <a:t>ry</a:t>
          </a:r>
          <a:r>
            <a:rPr lang="en-US" sz="2000" kern="1200" noProof="0" dirty="0"/>
            <a:t> &amp; 3</a:t>
          </a:r>
          <a:r>
            <a:rPr lang="en-US" sz="2000" kern="1200" baseline="30000" noProof="0" dirty="0"/>
            <a:t>ry</a:t>
          </a:r>
          <a:r>
            <a:rPr lang="en-US" sz="2000" kern="1200" noProof="0" dirty="0"/>
            <a:t> Hydraulic Network</a:t>
          </a:r>
        </a:p>
      </dgm:t>
    </dgm:pt>
    <dgm:pt modelId="{82B463B6-C743-49A5-AA1D-5459AB7BB386}" type="parTrans" cxnId="{B0C6EDC2-87BB-4129-B3A4-EBEF10C3C3CC}">
      <dgm:prSet/>
      <dgm:spPr/>
      <dgm:t>
        <a:bodyPr/>
        <a:lstStyle/>
        <a:p>
          <a:endParaRPr lang="en-US"/>
        </a:p>
      </dgm:t>
    </dgm:pt>
    <dgm:pt modelId="{6591B2C5-C911-419D-BC80-6ED63AF574DF}" type="sibTrans" cxnId="{B0C6EDC2-87BB-4129-B3A4-EBEF10C3C3CC}">
      <dgm:prSet/>
      <dgm:spPr/>
      <dgm:t>
        <a:bodyPr/>
        <a:lstStyle/>
        <a:p>
          <a:endParaRPr lang="en-US"/>
        </a:p>
      </dgm:t>
    </dgm:pt>
    <dgm:pt modelId="{0B41A501-2F60-499F-B233-DE1034EAB8A7}">
      <dgm:prSet phldrT="[Text]" custT="1"/>
      <dgm:spPr/>
      <dgm:t>
        <a:bodyPr anchor="ctr" anchorCtr="0"/>
        <a:lstStyle/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Norms, Regulations and Law Enforcement (Spatial Planning)</a:t>
          </a:r>
        </a:p>
      </dgm:t>
    </dgm:pt>
    <dgm:pt modelId="{8D5044EE-FF01-458D-94C3-0B8B3BA02CAC}" type="parTrans" cxnId="{173C6136-93C5-42FE-B775-1C3D90DC2EE2}">
      <dgm:prSet/>
      <dgm:spPr/>
      <dgm:t>
        <a:bodyPr/>
        <a:lstStyle/>
        <a:p>
          <a:endParaRPr lang="en-US"/>
        </a:p>
      </dgm:t>
    </dgm:pt>
    <dgm:pt modelId="{8C9A4E0D-9022-479D-B170-1734882F7214}" type="sibTrans" cxnId="{173C6136-93C5-42FE-B775-1C3D90DC2EE2}">
      <dgm:prSet/>
      <dgm:spPr/>
      <dgm:t>
        <a:bodyPr/>
        <a:lstStyle/>
        <a:p>
          <a:endParaRPr lang="en-US"/>
        </a:p>
      </dgm:t>
    </dgm:pt>
    <dgm:pt modelId="{68169A98-82DB-46CA-B309-AE5823A48019}" type="pres">
      <dgm:prSet presAssocID="{65EEE401-6B68-4743-B615-4EB7DD415AD5}" presName="Name0" presStyleCnt="0">
        <dgm:presLayoutVars>
          <dgm:dir/>
          <dgm:animLvl val="lvl"/>
          <dgm:resizeHandles/>
        </dgm:presLayoutVars>
      </dgm:prSet>
      <dgm:spPr/>
    </dgm:pt>
    <dgm:pt modelId="{C7041F51-40F1-4E7B-B918-A68A1E7CD386}" type="pres">
      <dgm:prSet presAssocID="{5542B9D6-9C9E-4F65-9A5F-4D5B8E6F6D48}" presName="linNode" presStyleCnt="0"/>
      <dgm:spPr/>
    </dgm:pt>
    <dgm:pt modelId="{A8C8D47B-7A73-4C55-ADC1-AC71FD73CB1D}" type="pres">
      <dgm:prSet presAssocID="{5542B9D6-9C9E-4F65-9A5F-4D5B8E6F6D48}" presName="parentShp" presStyleLbl="node1" presStyleIdx="0" presStyleCnt="1" custScaleX="26050" custLinFactNeighborX="-11852" custLinFactNeighborY="1242">
        <dgm:presLayoutVars>
          <dgm:bulletEnabled val="1"/>
        </dgm:presLayoutVars>
      </dgm:prSet>
      <dgm:spPr/>
    </dgm:pt>
    <dgm:pt modelId="{7DA36B5E-54FD-4DC7-A169-C2714301BB72}" type="pres">
      <dgm:prSet presAssocID="{5542B9D6-9C9E-4F65-9A5F-4D5B8E6F6D48}" presName="childShp" presStyleLbl="bgAccFollowNode1" presStyleIdx="0" presStyleCnt="1" custScaleX="165293" custLinFactNeighborX="289" custLinFactNeighborY="-4702">
        <dgm:presLayoutVars>
          <dgm:bulletEnabled val="1"/>
        </dgm:presLayoutVars>
      </dgm:prSet>
      <dgm:spPr/>
    </dgm:pt>
  </dgm:ptLst>
  <dgm:cxnLst>
    <dgm:cxn modelId="{3D635507-0AE0-454D-95B3-CB60C4B4D2B9}" type="presOf" srcId="{0B41A501-2F60-499F-B233-DE1034EAB8A7}" destId="{7DA36B5E-54FD-4DC7-A169-C2714301BB72}" srcOrd="0" destOrd="5" presId="urn:microsoft.com/office/officeart/2005/8/layout/vList6"/>
    <dgm:cxn modelId="{088DC90A-F24B-49C9-8013-F9570D106D18}" type="presOf" srcId="{3AF25899-1F17-4F4F-B399-D80266D6D613}" destId="{7DA36B5E-54FD-4DC7-A169-C2714301BB72}" srcOrd="0" destOrd="2" presId="urn:microsoft.com/office/officeart/2005/8/layout/vList6"/>
    <dgm:cxn modelId="{6259B520-1495-41CE-80BD-6075CF15C47C}" type="presOf" srcId="{3853D5A3-723B-43EA-B7EF-D2BB2308EAE4}" destId="{7DA36B5E-54FD-4DC7-A169-C2714301BB72}" srcOrd="0" destOrd="0" presId="urn:microsoft.com/office/officeart/2005/8/layout/vList6"/>
    <dgm:cxn modelId="{C2773525-38CB-4421-8C3A-B194E34E86AB}" srcId="{5542B9D6-9C9E-4F65-9A5F-4D5B8E6F6D48}" destId="{6BB5FA30-CDBF-47B8-88E9-8FEDC215A1FF}" srcOrd="1" destOrd="0" parTransId="{E34277C3-7B5F-4E74-8496-5E9CA8DDFD26}" sibTransId="{79950D0E-AD02-422F-A179-E8248896A3F7}"/>
    <dgm:cxn modelId="{2F3A2B2D-5B74-4F14-A4CA-559A5EC40449}" srcId="{5542B9D6-9C9E-4F65-9A5F-4D5B8E6F6D48}" destId="{3853D5A3-723B-43EA-B7EF-D2BB2308EAE4}" srcOrd="0" destOrd="0" parTransId="{1D8F3ED5-AECF-4D29-A314-4E68E8C66D13}" sibTransId="{6C58094A-D3B5-42C8-B208-8D3EBB96A6EE}"/>
    <dgm:cxn modelId="{51954733-23F0-4F07-9DDF-A2EA24FA93E7}" type="presOf" srcId="{D2251116-14D2-4010-B6EE-D743F5ECC8C0}" destId="{7DA36B5E-54FD-4DC7-A169-C2714301BB72}" srcOrd="0" destOrd="3" presId="urn:microsoft.com/office/officeart/2005/8/layout/vList6"/>
    <dgm:cxn modelId="{173C6136-93C5-42FE-B775-1C3D90DC2EE2}" srcId="{5542B9D6-9C9E-4F65-9A5F-4D5B8E6F6D48}" destId="{0B41A501-2F60-499F-B233-DE1034EAB8A7}" srcOrd="5" destOrd="0" parTransId="{8D5044EE-FF01-458D-94C3-0B8B3BA02CAC}" sibTransId="{8C9A4E0D-9022-479D-B170-1734882F7214}"/>
    <dgm:cxn modelId="{43B8D45D-5B94-49CF-8EE9-5D2C862AEF8B}" type="presOf" srcId="{39EF97AA-3FFA-4CAE-9423-6D99A2462976}" destId="{7DA36B5E-54FD-4DC7-A169-C2714301BB72}" srcOrd="0" destOrd="4" presId="urn:microsoft.com/office/officeart/2005/8/layout/vList6"/>
    <dgm:cxn modelId="{0F3A0D6E-94DD-4825-8821-716BFD3E3462}" srcId="{65EEE401-6B68-4743-B615-4EB7DD415AD5}" destId="{5542B9D6-9C9E-4F65-9A5F-4D5B8E6F6D48}" srcOrd="0" destOrd="0" parTransId="{9A97E6BF-CB8A-463D-B551-DCEF1E19F37B}" sibTransId="{D40F8F06-192B-4ACD-84F9-E83CBE465A69}"/>
    <dgm:cxn modelId="{DDD4A050-6EF9-489F-8A85-89D26DB8AFD5}" type="presOf" srcId="{65EEE401-6B68-4743-B615-4EB7DD415AD5}" destId="{68169A98-82DB-46CA-B309-AE5823A48019}" srcOrd="0" destOrd="0" presId="urn:microsoft.com/office/officeart/2005/8/layout/vList6"/>
    <dgm:cxn modelId="{3F3E9853-9E74-423F-B859-32C328BC44F3}" srcId="{5542B9D6-9C9E-4F65-9A5F-4D5B8E6F6D48}" destId="{3AF25899-1F17-4F4F-B399-D80266D6D613}" srcOrd="2" destOrd="0" parTransId="{BD9806B0-78B3-4D3D-B05F-6566770DA4AF}" sibTransId="{91A9F8F9-7F74-42EA-B125-D4BA78F7BB88}"/>
    <dgm:cxn modelId="{E5FAEA7A-79DA-4821-8E0F-E3A32C0D2F35}" srcId="{5542B9D6-9C9E-4F65-9A5F-4D5B8E6F6D48}" destId="{D2251116-14D2-4010-B6EE-D743F5ECC8C0}" srcOrd="3" destOrd="0" parTransId="{A1A42477-A991-44FF-A912-2C04AB0EFBE5}" sibTransId="{976BD30C-C727-4C21-B430-B9023F1E6E70}"/>
    <dgm:cxn modelId="{530BDEAD-2055-4E7D-A7DD-5585D9D16C24}" type="presOf" srcId="{6BB5FA30-CDBF-47B8-88E9-8FEDC215A1FF}" destId="{7DA36B5E-54FD-4DC7-A169-C2714301BB72}" srcOrd="0" destOrd="1" presId="urn:microsoft.com/office/officeart/2005/8/layout/vList6"/>
    <dgm:cxn modelId="{B0C6EDC2-87BB-4129-B3A4-EBEF10C3C3CC}" srcId="{5542B9D6-9C9E-4F65-9A5F-4D5B8E6F6D48}" destId="{39EF97AA-3FFA-4CAE-9423-6D99A2462976}" srcOrd="4" destOrd="0" parTransId="{82B463B6-C743-49A5-AA1D-5459AB7BB386}" sibTransId="{6591B2C5-C911-419D-BC80-6ED63AF574DF}"/>
    <dgm:cxn modelId="{301312CD-F686-45ED-BF84-F5F5646BB41E}" type="presOf" srcId="{5542B9D6-9C9E-4F65-9A5F-4D5B8E6F6D48}" destId="{A8C8D47B-7A73-4C55-ADC1-AC71FD73CB1D}" srcOrd="0" destOrd="0" presId="urn:microsoft.com/office/officeart/2005/8/layout/vList6"/>
    <dgm:cxn modelId="{4FF9A6AF-8FEB-4DC1-B206-B4E79318AF25}" type="presParOf" srcId="{68169A98-82DB-46CA-B309-AE5823A48019}" destId="{C7041F51-40F1-4E7B-B918-A68A1E7CD386}" srcOrd="0" destOrd="0" presId="urn:microsoft.com/office/officeart/2005/8/layout/vList6"/>
    <dgm:cxn modelId="{888BEE27-1BAB-400A-ACCE-F14B81F5E886}" type="presParOf" srcId="{C7041F51-40F1-4E7B-B918-A68A1E7CD386}" destId="{A8C8D47B-7A73-4C55-ADC1-AC71FD73CB1D}" srcOrd="0" destOrd="0" presId="urn:microsoft.com/office/officeart/2005/8/layout/vList6"/>
    <dgm:cxn modelId="{69286051-635B-4F10-A3A3-0C4078ACAA35}" type="presParOf" srcId="{C7041F51-40F1-4E7B-B918-A68A1E7CD386}" destId="{7DA36B5E-54FD-4DC7-A169-C2714301BB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EE401-6B68-4743-B615-4EB7DD415AD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42B9D6-9C9E-4F65-9A5F-4D5B8E6F6D48}">
      <dgm:prSet phldrT="[Text]" custT="1"/>
      <dgm:spPr/>
      <dgm:t>
        <a:bodyPr/>
        <a:lstStyle/>
        <a:p>
          <a:r>
            <a:rPr lang="it-IT" sz="2400" dirty="0"/>
            <a:t>Axe </a:t>
          </a:r>
        </a:p>
        <a:p>
          <a:r>
            <a:rPr lang="it-IT" sz="2400" dirty="0"/>
            <a:t>n° 3</a:t>
          </a:r>
        </a:p>
      </dgm:t>
    </dgm:pt>
    <dgm:pt modelId="{9A97E6BF-CB8A-463D-B551-DCEF1E19F37B}" type="parTrans" cxnId="{0F3A0D6E-94DD-4825-8821-716BFD3E3462}">
      <dgm:prSet/>
      <dgm:spPr/>
      <dgm:t>
        <a:bodyPr/>
        <a:lstStyle/>
        <a:p>
          <a:endParaRPr lang="it-IT"/>
        </a:p>
      </dgm:t>
    </dgm:pt>
    <dgm:pt modelId="{D40F8F06-192B-4ACD-84F9-E83CBE465A69}" type="sibTrans" cxnId="{0F3A0D6E-94DD-4825-8821-716BFD3E3462}">
      <dgm:prSet/>
      <dgm:spPr/>
      <dgm:t>
        <a:bodyPr/>
        <a:lstStyle/>
        <a:p>
          <a:endParaRPr lang="it-IT"/>
        </a:p>
      </dgm:t>
    </dgm:pt>
    <dgm:pt modelId="{3853D5A3-723B-43EA-B7EF-D2BB2308EAE4}">
      <dgm:prSet phldrT="[Text]" custT="1"/>
      <dgm:spPr/>
      <dgm:t>
        <a:bodyPr anchor="ctr" anchorCtr="0"/>
        <a:lstStyle/>
        <a:p>
          <a:pPr marL="179388" indent="-179388" algn="just">
            <a:spcAft>
              <a:spcPts val="600"/>
            </a:spcAft>
          </a:pPr>
          <a:r>
            <a:rPr lang="en-US" sz="2400" dirty="0"/>
            <a:t>Promote Equitable Transboundary Cooperation to Minimize Floodings and Bottom-Up </a:t>
          </a:r>
          <a:r>
            <a:rPr lang="en-US" sz="2400" b="1" dirty="0"/>
            <a:t>Community Based</a:t>
          </a:r>
          <a:r>
            <a:rPr lang="en-US" sz="2400" dirty="0"/>
            <a:t> Projects</a:t>
          </a:r>
          <a:endParaRPr lang="it-IT" sz="2400" b="1" dirty="0"/>
        </a:p>
      </dgm:t>
    </dgm:pt>
    <dgm:pt modelId="{1D8F3ED5-AECF-4D29-A314-4E68E8C66D13}" type="parTrans" cxnId="{2F3A2B2D-5B74-4F14-A4CA-559A5EC40449}">
      <dgm:prSet/>
      <dgm:spPr/>
      <dgm:t>
        <a:bodyPr/>
        <a:lstStyle/>
        <a:p>
          <a:endParaRPr lang="it-IT"/>
        </a:p>
      </dgm:t>
    </dgm:pt>
    <dgm:pt modelId="{6C58094A-D3B5-42C8-B208-8D3EBB96A6EE}" type="sibTrans" cxnId="{2F3A2B2D-5B74-4F14-A4CA-559A5EC40449}">
      <dgm:prSet/>
      <dgm:spPr/>
      <dgm:t>
        <a:bodyPr/>
        <a:lstStyle/>
        <a:p>
          <a:endParaRPr lang="it-IT"/>
        </a:p>
      </dgm:t>
    </dgm:pt>
    <dgm:pt modelId="{44C62B56-7F91-4B3A-85C4-137B6F1272AA}">
      <dgm:prSet phldrT="[Text]" custT="1"/>
      <dgm:spPr/>
      <dgm:t>
        <a:bodyPr anchor="ctr" anchorCtr="0"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dirty="0"/>
            <a:t>Support &amp; Guide the Municipal FRM Action Plans  through multi-level Flood Risk Governance and Inter-institutional Framework.</a:t>
          </a:r>
          <a:endParaRPr lang="it-IT" sz="2000" dirty="0"/>
        </a:p>
      </dgm:t>
    </dgm:pt>
    <dgm:pt modelId="{E745E381-74BD-4BDB-9498-C0D66B047073}" type="parTrans" cxnId="{A9939D50-F377-430B-8F4E-350797CDD4DF}">
      <dgm:prSet/>
      <dgm:spPr/>
      <dgm:t>
        <a:bodyPr/>
        <a:lstStyle/>
        <a:p>
          <a:endParaRPr lang="en-US"/>
        </a:p>
      </dgm:t>
    </dgm:pt>
    <dgm:pt modelId="{95FF3FB8-ED7E-4EC6-8BE3-98A6F8101107}" type="sibTrans" cxnId="{A9939D50-F377-430B-8F4E-350797CDD4DF}">
      <dgm:prSet/>
      <dgm:spPr/>
      <dgm:t>
        <a:bodyPr/>
        <a:lstStyle/>
        <a:p>
          <a:endParaRPr lang="en-US"/>
        </a:p>
      </dgm:t>
    </dgm:pt>
    <dgm:pt modelId="{6F5DA59E-3E5B-435E-9FCD-0CECEECDB350}">
      <dgm:prSet phldrT="[Text]" custT="1"/>
      <dgm:spPr/>
      <dgm:t>
        <a:bodyPr anchor="ctr" anchorCtr="0"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noProof="0" dirty="0"/>
            <a:t>Build Resilience and Adaptive Capacity to Climate Change, Preparedness and Flood Awareness</a:t>
          </a:r>
        </a:p>
      </dgm:t>
    </dgm:pt>
    <dgm:pt modelId="{25F1835D-5B90-4334-9FA7-2E29CA9AD939}" type="parTrans" cxnId="{483D38E3-F525-4D32-83D1-6B3CE85BA496}">
      <dgm:prSet/>
      <dgm:spPr/>
      <dgm:t>
        <a:bodyPr/>
        <a:lstStyle/>
        <a:p>
          <a:endParaRPr lang="en-US"/>
        </a:p>
      </dgm:t>
    </dgm:pt>
    <dgm:pt modelId="{285BA012-4E8D-43B9-A77B-8D9E8B4BA193}" type="sibTrans" cxnId="{483D38E3-F525-4D32-83D1-6B3CE85BA496}">
      <dgm:prSet/>
      <dgm:spPr/>
      <dgm:t>
        <a:bodyPr/>
        <a:lstStyle/>
        <a:p>
          <a:endParaRPr lang="en-US"/>
        </a:p>
      </dgm:t>
    </dgm:pt>
    <dgm:pt modelId="{0358959B-3A68-4B5C-8BE5-EC6D3AF7061B}">
      <dgm:prSet phldrT="[Text]" custT="1"/>
      <dgm:spPr/>
      <dgm:t>
        <a:bodyPr anchor="ctr" anchorCtr="0"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noProof="0" dirty="0"/>
            <a:t>Close coordination with Municipal Civil Protection Commissions (MCPCs), Civil Protection Plans, Alerts &amp; Early Warning dissemination through Smart APPs</a:t>
          </a:r>
        </a:p>
      </dgm:t>
    </dgm:pt>
    <dgm:pt modelId="{46A466EE-9F3B-41EB-B592-C12C5DFD6BB1}" type="parTrans" cxnId="{A516F6EC-EAA2-4A7C-B9AA-CF5AD1DC14A0}">
      <dgm:prSet/>
      <dgm:spPr/>
      <dgm:t>
        <a:bodyPr/>
        <a:lstStyle/>
        <a:p>
          <a:endParaRPr lang="en-US"/>
        </a:p>
      </dgm:t>
    </dgm:pt>
    <dgm:pt modelId="{A00078BD-052E-4537-8A93-7D473ACAE19C}" type="sibTrans" cxnId="{A516F6EC-EAA2-4A7C-B9AA-CF5AD1DC14A0}">
      <dgm:prSet/>
      <dgm:spPr/>
      <dgm:t>
        <a:bodyPr/>
        <a:lstStyle/>
        <a:p>
          <a:endParaRPr lang="en-US"/>
        </a:p>
      </dgm:t>
    </dgm:pt>
    <dgm:pt modelId="{AE1981FF-9CFC-46FA-BCFA-1172841DE68C}">
      <dgm:prSet phldrT="[Text]" custT="1"/>
      <dgm:spPr/>
      <dgm:t>
        <a:bodyPr anchor="ctr" anchorCtr="0"/>
        <a:lstStyle/>
        <a:p>
          <a:pPr marL="539750" indent="-269875" algn="just"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noProof="0" dirty="0"/>
            <a:t>Development of Appropriate Flood Risk Transfer Mechanisms</a:t>
          </a:r>
        </a:p>
      </dgm:t>
    </dgm:pt>
    <dgm:pt modelId="{4A5106DD-6ABD-4C0A-A913-C7E1DFFA1C1D}" type="parTrans" cxnId="{906852EB-80ED-4BB3-AB91-D12E373D8490}">
      <dgm:prSet/>
      <dgm:spPr/>
      <dgm:t>
        <a:bodyPr/>
        <a:lstStyle/>
        <a:p>
          <a:endParaRPr lang="en-US"/>
        </a:p>
      </dgm:t>
    </dgm:pt>
    <dgm:pt modelId="{32DDF067-1405-4353-ADC2-B30154E78254}" type="sibTrans" cxnId="{906852EB-80ED-4BB3-AB91-D12E373D8490}">
      <dgm:prSet/>
      <dgm:spPr/>
      <dgm:t>
        <a:bodyPr/>
        <a:lstStyle/>
        <a:p>
          <a:endParaRPr lang="en-US"/>
        </a:p>
      </dgm:t>
    </dgm:pt>
    <dgm:pt modelId="{68169A98-82DB-46CA-B309-AE5823A48019}" type="pres">
      <dgm:prSet presAssocID="{65EEE401-6B68-4743-B615-4EB7DD415AD5}" presName="Name0" presStyleCnt="0">
        <dgm:presLayoutVars>
          <dgm:dir/>
          <dgm:animLvl val="lvl"/>
          <dgm:resizeHandles/>
        </dgm:presLayoutVars>
      </dgm:prSet>
      <dgm:spPr/>
    </dgm:pt>
    <dgm:pt modelId="{C7041F51-40F1-4E7B-B918-A68A1E7CD386}" type="pres">
      <dgm:prSet presAssocID="{5542B9D6-9C9E-4F65-9A5F-4D5B8E6F6D48}" presName="linNode" presStyleCnt="0"/>
      <dgm:spPr/>
    </dgm:pt>
    <dgm:pt modelId="{A8C8D47B-7A73-4C55-ADC1-AC71FD73CB1D}" type="pres">
      <dgm:prSet presAssocID="{5542B9D6-9C9E-4F65-9A5F-4D5B8E6F6D48}" presName="parentShp" presStyleLbl="node1" presStyleIdx="0" presStyleCnt="1" custScaleX="26050" custLinFactNeighborX="-11852" custLinFactNeighborY="1242">
        <dgm:presLayoutVars>
          <dgm:bulletEnabled val="1"/>
        </dgm:presLayoutVars>
      </dgm:prSet>
      <dgm:spPr/>
    </dgm:pt>
    <dgm:pt modelId="{7DA36B5E-54FD-4DC7-A169-C2714301BB72}" type="pres">
      <dgm:prSet presAssocID="{5542B9D6-9C9E-4F65-9A5F-4D5B8E6F6D48}" presName="childShp" presStyleLbl="bgAccFollowNode1" presStyleIdx="0" presStyleCnt="1" custScaleX="157576" custLinFactNeighborY="631">
        <dgm:presLayoutVars>
          <dgm:bulletEnabled val="1"/>
        </dgm:presLayoutVars>
      </dgm:prSet>
      <dgm:spPr/>
    </dgm:pt>
  </dgm:ptLst>
  <dgm:cxnLst>
    <dgm:cxn modelId="{6259B520-1495-41CE-80BD-6075CF15C47C}" type="presOf" srcId="{3853D5A3-723B-43EA-B7EF-D2BB2308EAE4}" destId="{7DA36B5E-54FD-4DC7-A169-C2714301BB72}" srcOrd="0" destOrd="0" presId="urn:microsoft.com/office/officeart/2005/8/layout/vList6"/>
    <dgm:cxn modelId="{2F3A2B2D-5B74-4F14-A4CA-559A5EC40449}" srcId="{5542B9D6-9C9E-4F65-9A5F-4D5B8E6F6D48}" destId="{3853D5A3-723B-43EA-B7EF-D2BB2308EAE4}" srcOrd="0" destOrd="0" parTransId="{1D8F3ED5-AECF-4D29-A314-4E68E8C66D13}" sibTransId="{6C58094A-D3B5-42C8-B208-8D3EBB96A6EE}"/>
    <dgm:cxn modelId="{E0F9592E-56A5-429C-A581-56C1C2FFF17D}" type="presOf" srcId="{44C62B56-7F91-4B3A-85C4-137B6F1272AA}" destId="{7DA36B5E-54FD-4DC7-A169-C2714301BB72}" srcOrd="0" destOrd="1" presId="urn:microsoft.com/office/officeart/2005/8/layout/vList6"/>
    <dgm:cxn modelId="{0F3A0D6E-94DD-4825-8821-716BFD3E3462}" srcId="{65EEE401-6B68-4743-B615-4EB7DD415AD5}" destId="{5542B9D6-9C9E-4F65-9A5F-4D5B8E6F6D48}" srcOrd="0" destOrd="0" parTransId="{9A97E6BF-CB8A-463D-B551-DCEF1E19F37B}" sibTransId="{D40F8F06-192B-4ACD-84F9-E83CBE465A69}"/>
    <dgm:cxn modelId="{A9939D50-F377-430B-8F4E-350797CDD4DF}" srcId="{5542B9D6-9C9E-4F65-9A5F-4D5B8E6F6D48}" destId="{44C62B56-7F91-4B3A-85C4-137B6F1272AA}" srcOrd="1" destOrd="0" parTransId="{E745E381-74BD-4BDB-9498-C0D66B047073}" sibTransId="{95FF3FB8-ED7E-4EC6-8BE3-98A6F8101107}"/>
    <dgm:cxn modelId="{DDD4A050-6EF9-489F-8A85-89D26DB8AFD5}" type="presOf" srcId="{65EEE401-6B68-4743-B615-4EB7DD415AD5}" destId="{68169A98-82DB-46CA-B309-AE5823A48019}" srcOrd="0" destOrd="0" presId="urn:microsoft.com/office/officeart/2005/8/layout/vList6"/>
    <dgm:cxn modelId="{DF84EE51-C757-4011-BB00-790D7337E3CE}" type="presOf" srcId="{6F5DA59E-3E5B-435E-9FCD-0CECEECDB350}" destId="{7DA36B5E-54FD-4DC7-A169-C2714301BB72}" srcOrd="0" destOrd="2" presId="urn:microsoft.com/office/officeart/2005/8/layout/vList6"/>
    <dgm:cxn modelId="{21787758-6FF1-45F5-9217-26D8D8AF8BE4}" type="presOf" srcId="{AE1981FF-9CFC-46FA-BCFA-1172841DE68C}" destId="{7DA36B5E-54FD-4DC7-A169-C2714301BB72}" srcOrd="0" destOrd="3" presId="urn:microsoft.com/office/officeart/2005/8/layout/vList6"/>
    <dgm:cxn modelId="{301312CD-F686-45ED-BF84-F5F5646BB41E}" type="presOf" srcId="{5542B9D6-9C9E-4F65-9A5F-4D5B8E6F6D48}" destId="{A8C8D47B-7A73-4C55-ADC1-AC71FD73CB1D}" srcOrd="0" destOrd="0" presId="urn:microsoft.com/office/officeart/2005/8/layout/vList6"/>
    <dgm:cxn modelId="{E5625ECF-DFD3-4742-B969-9146CE527373}" type="presOf" srcId="{0358959B-3A68-4B5C-8BE5-EC6D3AF7061B}" destId="{7DA36B5E-54FD-4DC7-A169-C2714301BB72}" srcOrd="0" destOrd="4" presId="urn:microsoft.com/office/officeart/2005/8/layout/vList6"/>
    <dgm:cxn modelId="{483D38E3-F525-4D32-83D1-6B3CE85BA496}" srcId="{5542B9D6-9C9E-4F65-9A5F-4D5B8E6F6D48}" destId="{6F5DA59E-3E5B-435E-9FCD-0CECEECDB350}" srcOrd="2" destOrd="0" parTransId="{25F1835D-5B90-4334-9FA7-2E29CA9AD939}" sibTransId="{285BA012-4E8D-43B9-A77B-8D9E8B4BA193}"/>
    <dgm:cxn modelId="{906852EB-80ED-4BB3-AB91-D12E373D8490}" srcId="{5542B9D6-9C9E-4F65-9A5F-4D5B8E6F6D48}" destId="{AE1981FF-9CFC-46FA-BCFA-1172841DE68C}" srcOrd="3" destOrd="0" parTransId="{4A5106DD-6ABD-4C0A-A913-C7E1DFFA1C1D}" sibTransId="{32DDF067-1405-4353-ADC2-B30154E78254}"/>
    <dgm:cxn modelId="{A516F6EC-EAA2-4A7C-B9AA-CF5AD1DC14A0}" srcId="{5542B9D6-9C9E-4F65-9A5F-4D5B8E6F6D48}" destId="{0358959B-3A68-4B5C-8BE5-EC6D3AF7061B}" srcOrd="4" destOrd="0" parTransId="{46A466EE-9F3B-41EB-B592-C12C5DFD6BB1}" sibTransId="{A00078BD-052E-4537-8A93-7D473ACAE19C}"/>
    <dgm:cxn modelId="{4FF9A6AF-8FEB-4DC1-B206-B4E79318AF25}" type="presParOf" srcId="{68169A98-82DB-46CA-B309-AE5823A48019}" destId="{C7041F51-40F1-4E7B-B918-A68A1E7CD386}" srcOrd="0" destOrd="0" presId="urn:microsoft.com/office/officeart/2005/8/layout/vList6"/>
    <dgm:cxn modelId="{888BEE27-1BAB-400A-ACCE-F14B81F5E886}" type="presParOf" srcId="{C7041F51-40F1-4E7B-B918-A68A1E7CD386}" destId="{A8C8D47B-7A73-4C55-ADC1-AC71FD73CB1D}" srcOrd="0" destOrd="0" presId="urn:microsoft.com/office/officeart/2005/8/layout/vList6"/>
    <dgm:cxn modelId="{69286051-635B-4F10-A3A3-0C4078ACAA35}" type="presParOf" srcId="{C7041F51-40F1-4E7B-B918-A68A1E7CD386}" destId="{7DA36B5E-54FD-4DC7-A169-C2714301BB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36B5E-54FD-4DC7-A169-C2714301BB72}">
      <dsp:nvSpPr>
        <dsp:cNvPr id="0" name=""/>
        <dsp:cNvSpPr/>
      </dsp:nvSpPr>
      <dsp:spPr>
        <a:xfrm>
          <a:off x="2045014" y="10567"/>
          <a:ext cx="6379927" cy="1341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Prioritize </a:t>
          </a:r>
          <a:r>
            <a:rPr lang="en-US" sz="2400" b="1" kern="1200" dirty="0"/>
            <a:t>Prevention</a:t>
          </a:r>
          <a:r>
            <a:rPr lang="en-US" sz="2400" kern="1200" dirty="0"/>
            <a:t> and </a:t>
          </a:r>
          <a:r>
            <a:rPr lang="en-US" sz="2400" b="1" kern="1200" dirty="0"/>
            <a:t>Preparedness</a:t>
          </a:r>
          <a:r>
            <a:rPr lang="en-US" sz="2400" kern="1200" dirty="0"/>
            <a:t> FRM Measures</a:t>
          </a:r>
          <a:endParaRPr lang="it-IT" sz="2400" kern="1200" dirty="0"/>
        </a:p>
      </dsp:txBody>
      <dsp:txXfrm>
        <a:off x="2045014" y="178247"/>
        <a:ext cx="5876888" cy="1006077"/>
      </dsp:txXfrm>
    </dsp:sp>
    <dsp:sp modelId="{A8C8D47B-7A73-4C55-ADC1-AC71FD73CB1D}">
      <dsp:nvSpPr>
        <dsp:cNvPr id="0" name=""/>
        <dsp:cNvSpPr/>
      </dsp:nvSpPr>
      <dsp:spPr>
        <a:xfrm>
          <a:off x="0" y="18763"/>
          <a:ext cx="1901004" cy="1341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Axe n° 1</a:t>
          </a:r>
        </a:p>
      </dsp:txBody>
      <dsp:txXfrm>
        <a:off x="65484" y="84247"/>
        <a:ext cx="1770036" cy="1210469"/>
      </dsp:txXfrm>
    </dsp:sp>
    <dsp:sp modelId="{ABC05509-01BA-4CB8-8340-95829CA10DCC}">
      <dsp:nvSpPr>
        <dsp:cNvPr id="0" name=""/>
        <dsp:cNvSpPr/>
      </dsp:nvSpPr>
      <dsp:spPr>
        <a:xfrm>
          <a:off x="2045014" y="2722562"/>
          <a:ext cx="6379927" cy="1341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Promote Equitable Transboundary Cooperation to Minimize Floodings and Bottom-Up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Community Based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Projects</a:t>
          </a:r>
          <a:endParaRPr lang="it-IT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045014" y="2890242"/>
        <a:ext cx="5876888" cy="1006077"/>
      </dsp:txXfrm>
    </dsp:sp>
    <dsp:sp modelId="{4CC829A9-A795-4F3D-9FA1-C7E81845BE16}">
      <dsp:nvSpPr>
        <dsp:cNvPr id="0" name=""/>
        <dsp:cNvSpPr/>
      </dsp:nvSpPr>
      <dsp:spPr>
        <a:xfrm>
          <a:off x="0" y="2722562"/>
          <a:ext cx="1901004" cy="1341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Axe n° 3</a:t>
          </a:r>
        </a:p>
      </dsp:txBody>
      <dsp:txXfrm>
        <a:off x="65484" y="2788046"/>
        <a:ext cx="1770036" cy="1210469"/>
      </dsp:txXfrm>
    </dsp:sp>
    <dsp:sp modelId="{9ECE7BC8-163A-4ABD-96E3-C086C96D2C54}">
      <dsp:nvSpPr>
        <dsp:cNvPr id="0" name=""/>
        <dsp:cNvSpPr/>
      </dsp:nvSpPr>
      <dsp:spPr>
        <a:xfrm>
          <a:off x="2045014" y="1440164"/>
          <a:ext cx="6379927" cy="1108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Incentive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NBS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&amp; </a:t>
          </a: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No-Regret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Climate Adaptation Measures</a:t>
          </a:r>
          <a:endParaRPr lang="it-IT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045014" y="1578743"/>
        <a:ext cx="5964190" cy="831473"/>
      </dsp:txXfrm>
    </dsp:sp>
    <dsp:sp modelId="{318B0115-7E6E-4937-88C1-A576534A1ADC}">
      <dsp:nvSpPr>
        <dsp:cNvPr id="0" name=""/>
        <dsp:cNvSpPr/>
      </dsp:nvSpPr>
      <dsp:spPr>
        <a:xfrm>
          <a:off x="0" y="1440164"/>
          <a:ext cx="1901004" cy="1108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Axe n° 2</a:t>
          </a:r>
        </a:p>
      </dsp:txBody>
      <dsp:txXfrm>
        <a:off x="54119" y="1494283"/>
        <a:ext cx="1792766" cy="100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36B5E-54FD-4DC7-A169-C2714301BB72}">
      <dsp:nvSpPr>
        <dsp:cNvPr id="0" name=""/>
        <dsp:cNvSpPr/>
      </dsp:nvSpPr>
      <dsp:spPr>
        <a:xfrm>
          <a:off x="930050" y="0"/>
          <a:ext cx="8142619" cy="4883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Prioritize </a:t>
          </a:r>
          <a:r>
            <a:rPr lang="en-US" sz="2400" b="1" kern="1200" dirty="0"/>
            <a:t>Prevention</a:t>
          </a:r>
          <a:r>
            <a:rPr lang="en-US" sz="2400" kern="1200" dirty="0"/>
            <a:t> and </a:t>
          </a:r>
          <a:r>
            <a:rPr lang="en-US" sz="2400" b="1" kern="1200" dirty="0"/>
            <a:t>Preparedness</a:t>
          </a:r>
          <a:r>
            <a:rPr lang="en-US" sz="2400" kern="1200" dirty="0"/>
            <a:t> FRM Measures</a:t>
          </a:r>
          <a:endParaRPr lang="it-IT" sz="2400" kern="1200" dirty="0"/>
        </a:p>
        <a:p>
          <a:pPr marL="179388" lvl="1" indent="-179388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Enhance Basin-Wide Flood Forecasting, Early Warning &amp; Preparedness through Cooperation Between Riparian (Update &amp; Maintenance of </a:t>
          </a:r>
          <a:r>
            <a:rPr lang="en-US" sz="2000" kern="1200" dirty="0" err="1"/>
            <a:t>Panta</a:t>
          </a:r>
          <a:r>
            <a:rPr lang="en-US" sz="2000" kern="1200" dirty="0"/>
            <a:t> </a:t>
          </a:r>
          <a:r>
            <a:rPr lang="en-US" sz="2000" kern="1200" dirty="0" err="1"/>
            <a:t>Rhei</a:t>
          </a:r>
          <a:r>
            <a:rPr lang="en-US" sz="2000" kern="1200" dirty="0"/>
            <a:t> FFFS)</a:t>
          </a:r>
          <a:endParaRPr lang="it-IT" sz="2000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Strengthening the Hydro-Met Monitoring Networks in the Riparian Countries</a:t>
          </a:r>
          <a:endParaRPr lang="it-IT" sz="2000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Strengthening the Coordination and Data Sharing with the Dam Operators in Albania and North Macedonia (Interface HPP – Flood Risk, Review reservoir operation rules to defer peak floods)</a:t>
          </a:r>
          <a:endParaRPr lang="it-IT" sz="2000" kern="1200" dirty="0"/>
        </a:p>
      </dsp:txBody>
      <dsp:txXfrm>
        <a:off x="930050" y="610411"/>
        <a:ext cx="6311388" cy="3662463"/>
      </dsp:txXfrm>
    </dsp:sp>
    <dsp:sp modelId="{A8C8D47B-7A73-4C55-ADC1-AC71FD73CB1D}">
      <dsp:nvSpPr>
        <dsp:cNvPr id="0" name=""/>
        <dsp:cNvSpPr/>
      </dsp:nvSpPr>
      <dsp:spPr>
        <a:xfrm>
          <a:off x="0" y="0"/>
          <a:ext cx="929712" cy="488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Axe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n° 1</a:t>
          </a:r>
        </a:p>
      </dsp:txBody>
      <dsp:txXfrm>
        <a:off x="45385" y="45385"/>
        <a:ext cx="838942" cy="4792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36B5E-54FD-4DC7-A169-C2714301BB72}">
      <dsp:nvSpPr>
        <dsp:cNvPr id="0" name=""/>
        <dsp:cNvSpPr/>
      </dsp:nvSpPr>
      <dsp:spPr>
        <a:xfrm>
          <a:off x="845029" y="0"/>
          <a:ext cx="8011954" cy="54668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Incentive </a:t>
          </a:r>
          <a:r>
            <a:rPr lang="en-US" sz="2400" b="1" kern="1200" dirty="0"/>
            <a:t>NBS</a:t>
          </a:r>
          <a:r>
            <a:rPr lang="en-US" sz="2400" kern="1200" dirty="0"/>
            <a:t> &amp; No-Regret Climate Adaptation Measures</a:t>
          </a:r>
          <a:endParaRPr lang="it-IT" sz="2400" kern="1200" dirty="0"/>
        </a:p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Strengthening Riparian Countries’ Institutions in Climate-Resilient Integrated Flood Risk Management (IFRM)</a:t>
          </a:r>
          <a:endParaRPr lang="it-I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Promote Non-structural FRM Measures (Flood Expansion Areas, Retention Polders, Controlled Flooding in case of Extreme Floods, space for water)</a:t>
          </a:r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Periodical Maintenance of 2</a:t>
          </a:r>
          <a:r>
            <a:rPr lang="en-US" sz="2000" kern="1200" baseline="30000" noProof="0" dirty="0"/>
            <a:t>ry</a:t>
          </a:r>
          <a:r>
            <a:rPr lang="en-US" sz="2000" kern="1200" noProof="0" dirty="0"/>
            <a:t> &amp; 3</a:t>
          </a:r>
          <a:r>
            <a:rPr lang="en-US" sz="2000" kern="1200" baseline="30000" noProof="0" dirty="0"/>
            <a:t>ry</a:t>
          </a:r>
          <a:r>
            <a:rPr lang="en-US" sz="2000" kern="1200" noProof="0" dirty="0"/>
            <a:t> Hydraulic Network</a:t>
          </a:r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Norms, Regulations and Law Enforcement (Spatial Planning)</a:t>
          </a:r>
        </a:p>
      </dsp:txBody>
      <dsp:txXfrm>
        <a:off x="845029" y="683362"/>
        <a:ext cx="5961867" cy="4100175"/>
      </dsp:txXfrm>
    </dsp:sp>
    <dsp:sp modelId="{A8C8D47B-7A73-4C55-ADC1-AC71FD73CB1D}">
      <dsp:nvSpPr>
        <dsp:cNvPr id="0" name=""/>
        <dsp:cNvSpPr/>
      </dsp:nvSpPr>
      <dsp:spPr>
        <a:xfrm>
          <a:off x="0" y="0"/>
          <a:ext cx="841783" cy="5466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Axe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n° 2</a:t>
          </a:r>
        </a:p>
      </dsp:txBody>
      <dsp:txXfrm>
        <a:off x="41092" y="41092"/>
        <a:ext cx="759599" cy="5384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36B5E-54FD-4DC7-A169-C2714301BB72}">
      <dsp:nvSpPr>
        <dsp:cNvPr id="0" name=""/>
        <dsp:cNvSpPr/>
      </dsp:nvSpPr>
      <dsp:spPr>
        <a:xfrm>
          <a:off x="889197" y="5344"/>
          <a:ext cx="8044930" cy="5467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9388" lvl="1" indent="-179388" algn="just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kern="1200" dirty="0"/>
            <a:t>Promote Equitable Transboundary Cooperation to Minimize Floodings and Bottom-Up </a:t>
          </a:r>
          <a:r>
            <a:rPr lang="en-US" sz="2400" b="1" kern="1200" dirty="0"/>
            <a:t>Community Based</a:t>
          </a:r>
          <a:r>
            <a:rPr lang="en-US" sz="2400" kern="1200" dirty="0"/>
            <a:t> Projects</a:t>
          </a:r>
          <a:endParaRPr lang="it-IT" sz="2400" b="1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Support &amp; Guide the Municipal FRM Action Plans  through multi-level Flood Risk Governance and Inter-institutional Framework.</a:t>
          </a:r>
          <a:endParaRPr lang="it-IT" sz="2000" kern="1200" dirty="0"/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Build Resilience and Adaptive Capacity to Climate Change, Preparedness and Flood Awareness</a:t>
          </a:r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Development of Appropriate Flood Risk Transfer Mechanisms</a:t>
          </a:r>
        </a:p>
        <a:p>
          <a:pPr marL="539750" lvl="1" indent="-269875" algn="just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Courier New" panose="02070309020205020404" pitchFamily="49" charset="0"/>
            <a:buChar char="o"/>
          </a:pPr>
          <a:r>
            <a:rPr lang="en-US" sz="2000" kern="1200" noProof="0" dirty="0"/>
            <a:t>Close coordination with Municipal Civil Protection Commissions (MCPCs), Civil Protection Plans, Alerts &amp; Early Warning dissemination through Smart APPs</a:t>
          </a:r>
        </a:p>
      </dsp:txBody>
      <dsp:txXfrm>
        <a:off x="889197" y="688752"/>
        <a:ext cx="5994706" cy="4100447"/>
      </dsp:txXfrm>
    </dsp:sp>
    <dsp:sp modelId="{A8C8D47B-7A73-4C55-ADC1-AC71FD73CB1D}">
      <dsp:nvSpPr>
        <dsp:cNvPr id="0" name=""/>
        <dsp:cNvSpPr/>
      </dsp:nvSpPr>
      <dsp:spPr>
        <a:xfrm>
          <a:off x="0" y="5344"/>
          <a:ext cx="886642" cy="5467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Axe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n° 3</a:t>
          </a:r>
        </a:p>
      </dsp:txBody>
      <dsp:txXfrm>
        <a:off x="43282" y="48626"/>
        <a:ext cx="800078" cy="538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EEDF-C8A1-483D-AA8F-3FFC3999203F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E0B4-87F4-456D-9B55-47F00B324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1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E0B4-87F4-456D-9B55-47F00B3244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E296-8E5C-41D6-AA2A-75CEA51D3681}" type="datetimeFigureOut">
              <a:rPr lang="it-IT" smtClean="0"/>
              <a:pPr/>
              <a:t>11/10/23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FF3D-736E-47FF-850E-0544F58D508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5716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spc="150" dirty="0">
                <a:solidFill>
                  <a:srgbClr val="003366"/>
                </a:solidFill>
              </a:rPr>
              <a:t>3rd Meeting </a:t>
            </a:r>
            <a:br>
              <a:rPr lang="en-US" sz="2800" b="1" spc="150" dirty="0">
                <a:solidFill>
                  <a:srgbClr val="003366"/>
                </a:solidFill>
              </a:rPr>
            </a:br>
            <a:r>
              <a:rPr lang="en-US" sz="2800" b="1" spc="150" dirty="0">
                <a:solidFill>
                  <a:srgbClr val="003366"/>
                </a:solidFill>
              </a:rPr>
              <a:t>Expert Working Group on Floods</a:t>
            </a:r>
            <a:br>
              <a:rPr lang="en-US" sz="2800" b="1" spc="150" dirty="0">
                <a:solidFill>
                  <a:srgbClr val="003366"/>
                </a:solidFill>
              </a:rPr>
            </a:br>
            <a:r>
              <a:rPr lang="en-US" sz="2000" b="1" spc="150" dirty="0">
                <a:solidFill>
                  <a:srgbClr val="003366"/>
                </a:solidFill>
              </a:rPr>
              <a:t>(Ulcinj, Montenegro)</a:t>
            </a:r>
            <a:endParaRPr lang="it-IT" sz="2800" b="1" dirty="0">
              <a:solidFill>
                <a:srgbClr val="003366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3933056"/>
            <a:ext cx="8143932" cy="194421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Road Map for the Development of the Drin’s Basin Flood Policies (FRM-S &amp; FRM-AP)</a:t>
            </a:r>
            <a:endParaRPr lang="en-US" sz="2000" b="1" dirty="0">
              <a:solidFill>
                <a:srgbClr val="003366"/>
              </a:solidFill>
            </a:endParaRPr>
          </a:p>
          <a:p>
            <a:r>
              <a:rPr lang="en-US" sz="2000" b="1" dirty="0">
                <a:solidFill>
                  <a:srgbClr val="003366"/>
                </a:solidFill>
              </a:rPr>
              <a:t>October 2023</a:t>
            </a:r>
            <a:endParaRPr lang="en-US" sz="2000" dirty="0">
              <a:solidFill>
                <a:srgbClr val="003366"/>
              </a:solidFill>
            </a:endParaRPr>
          </a:p>
        </p:txBody>
      </p:sp>
      <p:pic>
        <p:nvPicPr>
          <p:cNvPr id="5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674862" cy="126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0BECA6A7-51AA-508A-CFC3-17B5E098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989"/>
            <a:ext cx="2968327" cy="711364"/>
          </a:xfrm>
          <a:prstGeom prst="rect">
            <a:avLst/>
          </a:prstGeom>
        </p:spPr>
      </p:pic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EB4FB511-AD93-132D-A9EE-81CF0907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76" y="132046"/>
            <a:ext cx="2127338" cy="1110734"/>
          </a:xfrm>
          <a:prstGeom prst="rect">
            <a:avLst/>
          </a:prstGeom>
        </p:spPr>
      </p:pic>
      <p:pic>
        <p:nvPicPr>
          <p:cNvPr id="4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FA446F9-CA83-BD19-D94D-1DF39AC05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67" y="-27304"/>
            <a:ext cx="2091333" cy="1373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4.png">
            <a:extLst>
              <a:ext uri="{FF2B5EF4-FFF2-40B4-BE49-F238E27FC236}">
                <a16:creationId xmlns:a16="http://schemas.microsoft.com/office/drawing/2014/main" id="{C103EAE9-EC0C-79D7-60C8-5668CE3E0B30}"/>
              </a:ext>
            </a:extLst>
          </p:cNvPr>
          <p:cNvPicPr/>
          <p:nvPr/>
        </p:nvPicPr>
        <p:blipFill>
          <a:blip r:embed="rId3"/>
          <a:srcRect l="23391" t="26347" r="22533" b="26089"/>
          <a:stretch>
            <a:fillRect/>
          </a:stretch>
        </p:blipFill>
        <p:spPr>
          <a:xfrm>
            <a:off x="611560" y="1772816"/>
            <a:ext cx="8064896" cy="5040560"/>
          </a:xfrm>
          <a:prstGeom prst="rect">
            <a:avLst/>
          </a:prstGeom>
          <a:ln/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3" name="Rettangolo 6">
            <a:extLst>
              <a:ext uri="{FF2B5EF4-FFF2-40B4-BE49-F238E27FC236}">
                <a16:creationId xmlns:a16="http://schemas.microsoft.com/office/drawing/2014/main" id="{59C771CF-4901-9C0C-403D-7996538D3D96}"/>
              </a:ext>
            </a:extLst>
          </p:cNvPr>
          <p:cNvSpPr/>
          <p:nvPr/>
        </p:nvSpPr>
        <p:spPr>
          <a:xfrm>
            <a:off x="611560" y="476672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Conceptual &amp; Methodological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F65DD-BB44-9999-DA59-7CFC637D4969}"/>
              </a:ext>
            </a:extLst>
          </p:cNvPr>
          <p:cNvSpPr txBox="1"/>
          <p:nvPr/>
        </p:nvSpPr>
        <p:spPr>
          <a:xfrm>
            <a:off x="93065" y="1107906"/>
            <a:ext cx="8810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road map is a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Strategic Plan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defines a desired outcome and includes the major steps or milestones needed to reach it. </a:t>
            </a:r>
            <a:endParaRPr lang="en-US" sz="2400" b="1" dirty="0">
              <a:solidFill>
                <a:srgbClr val="17365D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5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3" name="Rettangolo 6">
            <a:extLst>
              <a:ext uri="{FF2B5EF4-FFF2-40B4-BE49-F238E27FC236}">
                <a16:creationId xmlns:a16="http://schemas.microsoft.com/office/drawing/2014/main" id="{994B423F-7D8B-431D-97AF-D7E3EB04355E}"/>
              </a:ext>
            </a:extLst>
          </p:cNvPr>
          <p:cNvSpPr/>
          <p:nvPr/>
        </p:nvSpPr>
        <p:spPr>
          <a:xfrm>
            <a:off x="611560" y="476672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Draft Road Map – Operational Phases</a:t>
            </a:r>
          </a:p>
        </p:txBody>
      </p:sp>
      <p:pic>
        <p:nvPicPr>
          <p:cNvPr id="5" name="image4.png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EDCB1581-1667-A9E5-FC1D-5A1D5E762C8D}"/>
              </a:ext>
            </a:extLst>
          </p:cNvPr>
          <p:cNvPicPr/>
          <p:nvPr/>
        </p:nvPicPr>
        <p:blipFill>
          <a:blip r:embed="rId6"/>
          <a:srcRect l="12200" t="24013" r="16936" b="12200"/>
          <a:stretch>
            <a:fillRect/>
          </a:stretch>
        </p:blipFill>
        <p:spPr>
          <a:xfrm>
            <a:off x="683568" y="972965"/>
            <a:ext cx="6984776" cy="4174748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9B986-8992-DABC-4E4E-46954DE29428}"/>
              </a:ext>
            </a:extLst>
          </p:cNvPr>
          <p:cNvSpPr txBox="1"/>
          <p:nvPr/>
        </p:nvSpPr>
        <p:spPr>
          <a:xfrm>
            <a:off x="0" y="5182341"/>
            <a:ext cx="9079897" cy="163794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90487" lvl="1" algn="ctr">
              <a:lnSpc>
                <a:spcPct val="107000"/>
              </a:lnSpc>
              <a:spcBef>
                <a:spcPts val="600"/>
              </a:spcBef>
            </a:pPr>
            <a:r>
              <a:rPr lang="en-US" b="1" dirty="0">
                <a:solidFill>
                  <a:srgbClr val="003366"/>
                </a:solidFill>
              </a:rPr>
              <a:t>The FRM Plans will NOT replace National Flood Policies, but will take full account of them, together with all other national efforts/activities/projects related to flooding</a:t>
            </a:r>
          </a:p>
          <a:p>
            <a:pPr marL="90487" lvl="1" algn="ctr">
              <a:lnSpc>
                <a:spcPct val="107000"/>
              </a:lnSpc>
              <a:spcBef>
                <a:spcPts val="600"/>
              </a:spcBef>
            </a:pP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</a:t>
            </a: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etween the Basin-Wide FRM Strategy, the National &amp; Local Action Plans</a:t>
            </a:r>
          </a:p>
          <a:p>
            <a:pPr marL="90487" lvl="1" algn="ctr">
              <a:lnSpc>
                <a:spcPct val="107000"/>
              </a:lnSpc>
            </a:pP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(Final Objective, Contribute to Optimize the Interventions in the Areas of Mutual Concern</a:t>
            </a: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0487" lvl="1" algn="ctr">
              <a:lnSpc>
                <a:spcPct val="107000"/>
              </a:lnSpc>
            </a:pPr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3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3" name="Rettangolo 6">
            <a:extLst>
              <a:ext uri="{FF2B5EF4-FFF2-40B4-BE49-F238E27FC236}">
                <a16:creationId xmlns:a16="http://schemas.microsoft.com/office/drawing/2014/main" id="{994B423F-7D8B-431D-97AF-D7E3EB04355E}"/>
              </a:ext>
            </a:extLst>
          </p:cNvPr>
          <p:cNvSpPr/>
          <p:nvPr/>
        </p:nvSpPr>
        <p:spPr>
          <a:xfrm>
            <a:off x="611560" y="476672"/>
            <a:ext cx="7595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66"/>
                </a:solidFill>
              </a:rPr>
              <a:t>Road Map – Development of Drin Flood Risk Policies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Draft Road Map – Time Scheduling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40C2A-A0D4-6CA4-255D-92A2C036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7" y="1260996"/>
            <a:ext cx="9005590" cy="54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3" name="Rettangolo 6">
            <a:extLst>
              <a:ext uri="{FF2B5EF4-FFF2-40B4-BE49-F238E27FC236}">
                <a16:creationId xmlns:a16="http://schemas.microsoft.com/office/drawing/2014/main" id="{994B423F-7D8B-431D-97AF-D7E3EB04355E}"/>
              </a:ext>
            </a:extLst>
          </p:cNvPr>
          <p:cNvSpPr/>
          <p:nvPr/>
        </p:nvSpPr>
        <p:spPr>
          <a:xfrm>
            <a:off x="611560" y="476672"/>
            <a:ext cx="7595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66"/>
                </a:solidFill>
              </a:rPr>
              <a:t>Road Map – Development of Drin Flood Risk Policies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Proposed Flood Risk Areas of Mutual Concern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9B986-8992-DABC-4E4E-46954DE29428}"/>
              </a:ext>
            </a:extLst>
          </p:cNvPr>
          <p:cNvSpPr txBox="1"/>
          <p:nvPr/>
        </p:nvSpPr>
        <p:spPr>
          <a:xfrm>
            <a:off x="6749" y="4293096"/>
            <a:ext cx="9079897" cy="126464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90487" lvl="1" algn="ctr">
              <a:lnSpc>
                <a:spcPct val="107000"/>
              </a:lnSpc>
            </a:pPr>
            <a:r>
              <a:rPr lang="en-US" b="1" kern="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of APSFRs According to the Scale of Impact: Transboundary, National, and Local</a:t>
            </a:r>
          </a:p>
          <a:p>
            <a:pPr marL="90487" lvl="1" algn="ctr">
              <a:lnSpc>
                <a:spcPct val="107000"/>
              </a:lnSpc>
            </a:pPr>
            <a:r>
              <a:rPr lang="en-US" b="1" dirty="0">
                <a:solidFill>
                  <a:srgbClr val="003366"/>
                </a:solidFill>
              </a:rPr>
              <a:t>(By Eng. Alban </a:t>
            </a:r>
            <a:r>
              <a:rPr lang="en-US" b="1" dirty="0" err="1">
                <a:solidFill>
                  <a:srgbClr val="003366"/>
                </a:solidFill>
              </a:rPr>
              <a:t>Doko</a:t>
            </a:r>
            <a:r>
              <a:rPr lang="en-US" b="1" dirty="0">
                <a:solidFill>
                  <a:srgbClr val="003366"/>
                </a:solidFill>
              </a:rPr>
              <a:t> and Eng. </a:t>
            </a:r>
            <a:r>
              <a:rPr lang="en-US" b="1" dirty="0" err="1">
                <a:solidFill>
                  <a:srgbClr val="003366"/>
                </a:solidFill>
              </a:rPr>
              <a:t>Dragana</a:t>
            </a:r>
            <a:r>
              <a:rPr lang="en-US" b="1" dirty="0">
                <a:solidFill>
                  <a:srgbClr val="003366"/>
                </a:solidFill>
              </a:rPr>
              <a:t> Milovanovic)*</a:t>
            </a:r>
          </a:p>
          <a:p>
            <a:pPr marL="90487" lvl="1" algn="ctr">
              <a:lnSpc>
                <a:spcPct val="107000"/>
              </a:lnSpc>
            </a:pPr>
            <a:endParaRPr lang="en-US" b="1" dirty="0">
              <a:solidFill>
                <a:srgbClr val="003366"/>
              </a:solidFill>
            </a:endParaRPr>
          </a:p>
          <a:p>
            <a:pPr marL="90487" lvl="1" algn="ctr">
              <a:lnSpc>
                <a:spcPct val="107000"/>
              </a:lnSpc>
            </a:pPr>
            <a:r>
              <a:rPr lang="en-US" dirty="0">
                <a:solidFill>
                  <a:srgbClr val="003366"/>
                </a:solidFill>
              </a:rPr>
              <a:t>* Next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2A2E8-C093-1A97-9451-3DB2BFEC3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844824"/>
            <a:ext cx="2897011" cy="20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157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17" name="Rettangolo 6">
            <a:extLst>
              <a:ext uri="{FF2B5EF4-FFF2-40B4-BE49-F238E27FC236}">
                <a16:creationId xmlns:a16="http://schemas.microsoft.com/office/drawing/2014/main" id="{0F02122C-B8FB-604C-158A-8038EF35E951}"/>
              </a:ext>
            </a:extLst>
          </p:cNvPr>
          <p:cNvSpPr/>
          <p:nvPr/>
        </p:nvSpPr>
        <p:spPr>
          <a:xfrm>
            <a:off x="793022" y="246022"/>
            <a:ext cx="7595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Some Remarks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F9C171-AAD6-668E-7123-584100BB8887}"/>
              </a:ext>
            </a:extLst>
          </p:cNvPr>
          <p:cNvSpPr txBox="1"/>
          <p:nvPr/>
        </p:nvSpPr>
        <p:spPr>
          <a:xfrm>
            <a:off x="211230" y="826809"/>
            <a:ext cx="875898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Road Map (RM) illustrated the main international </a:t>
            </a:r>
            <a:r>
              <a:rPr lang="en-US" sz="2000" u="sng" dirty="0"/>
              <a:t>principles</a:t>
            </a:r>
            <a:r>
              <a:rPr lang="en-US" sz="2000" dirty="0"/>
              <a:t> and international agenda on </a:t>
            </a:r>
            <a:r>
              <a:rPr lang="en-US" sz="2000" u="sng" dirty="0"/>
              <a:t>Climate Resilience</a:t>
            </a:r>
            <a:r>
              <a:rPr lang="en-US" sz="2000" dirty="0"/>
              <a:t> &amp; </a:t>
            </a:r>
            <a:r>
              <a:rPr lang="en-US" sz="2000" u="sng" dirty="0"/>
              <a:t>International Development</a:t>
            </a:r>
            <a:r>
              <a:rPr lang="en-US" sz="2000" dirty="0"/>
              <a:t>. 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RM highlighted the cross-cutting role of </a:t>
            </a:r>
            <a:r>
              <a:rPr lang="en-US" sz="2000" b="1" dirty="0"/>
              <a:t>WATER</a:t>
            </a:r>
            <a:r>
              <a:rPr lang="en-US" sz="2000" dirty="0"/>
              <a:t>  as a common element interconnecting the 3 major global milestones (UN-FCCC Paris Agreement, UN-DRR Sendai Framework, UNDP SDGs), and how </a:t>
            </a:r>
            <a:r>
              <a:rPr lang="en-US" sz="2000" u="sng" dirty="0"/>
              <a:t>Water-Aware Policies</a:t>
            </a:r>
            <a:r>
              <a:rPr lang="en-US" sz="2000" dirty="0"/>
              <a:t> (Flood Risk Management) can strengthen </a:t>
            </a:r>
            <a:r>
              <a:rPr lang="en-US" sz="2000" u="sng" dirty="0"/>
              <a:t>climate change mitigation &amp; adaptation goals.</a:t>
            </a:r>
            <a:endParaRPr lang="en-US" sz="2000" dirty="0"/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RM stressed that FRM shall be based on an </a:t>
            </a:r>
            <a:r>
              <a:rPr lang="en-US" sz="2000" b="1" dirty="0"/>
              <a:t>IFRM</a:t>
            </a:r>
            <a:r>
              <a:rPr lang="en-US" sz="2000" dirty="0"/>
              <a:t> approach, integrating </a:t>
            </a:r>
            <a:r>
              <a:rPr lang="en-US" sz="2000" b="1" dirty="0"/>
              <a:t>Land</a:t>
            </a:r>
            <a:r>
              <a:rPr lang="en-US" sz="2000" dirty="0"/>
              <a:t> (Agriculture, Urban) and </a:t>
            </a:r>
            <a:r>
              <a:rPr lang="en-US" sz="2000" b="1" dirty="0"/>
              <a:t>Water</a:t>
            </a:r>
            <a:r>
              <a:rPr lang="en-US" sz="2000" dirty="0"/>
              <a:t> Resources Management (surface, groundwater, coastal).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RM confirmed that where an international </a:t>
            </a:r>
            <a:r>
              <a:rPr lang="en-US" sz="2000" u="sng" dirty="0"/>
              <a:t>river basin extends beyond the boundaries of a Member State</a:t>
            </a:r>
            <a:r>
              <a:rPr lang="en-US" sz="2000" dirty="0"/>
              <a:t>, the parties shall produce </a:t>
            </a:r>
            <a:r>
              <a:rPr lang="en-US" sz="2000" b="1" dirty="0"/>
              <a:t>one single </a:t>
            </a:r>
            <a:r>
              <a:rPr lang="en-US" sz="2000" dirty="0"/>
              <a:t>international FRMP (Art. 8 EU FD)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 the project includes a </a:t>
            </a:r>
            <a:r>
              <a:rPr lang="en-US" sz="2000" b="1" dirty="0"/>
              <a:t>Consensus &amp; Stakeholders Engagement Process</a:t>
            </a:r>
            <a:r>
              <a:rPr lang="en-US" sz="2000" dirty="0"/>
              <a:t>, an Executive Summary of the Road Map will be translated to the different riparian languages. The documents will be available at the Web-platform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floods.drinbasin.org </a:t>
            </a:r>
          </a:p>
        </p:txBody>
      </p:sp>
    </p:spTree>
    <p:extLst>
      <p:ext uri="{BB962C8B-B14F-4D97-AF65-F5344CB8AC3E}">
        <p14:creationId xmlns:p14="http://schemas.microsoft.com/office/powerpoint/2010/main" val="52843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157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17" name="Rettangolo 6">
            <a:extLst>
              <a:ext uri="{FF2B5EF4-FFF2-40B4-BE49-F238E27FC236}">
                <a16:creationId xmlns:a16="http://schemas.microsoft.com/office/drawing/2014/main" id="{0F02122C-B8FB-604C-158A-8038EF35E951}"/>
              </a:ext>
            </a:extLst>
          </p:cNvPr>
          <p:cNvSpPr/>
          <p:nvPr/>
        </p:nvSpPr>
        <p:spPr>
          <a:xfrm>
            <a:off x="793022" y="298312"/>
            <a:ext cx="7595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Some Remarks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F9C171-AAD6-668E-7123-584100BB8887}"/>
              </a:ext>
            </a:extLst>
          </p:cNvPr>
          <p:cNvSpPr txBox="1"/>
          <p:nvPr/>
        </p:nvSpPr>
        <p:spPr>
          <a:xfrm>
            <a:off x="0" y="1196752"/>
            <a:ext cx="90798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Transboundary Drin FRM Strategy, the following </a:t>
            </a:r>
            <a:r>
              <a:rPr lang="en-US" sz="2000" b="1" dirty="0"/>
              <a:t>Axes of Action </a:t>
            </a:r>
            <a:r>
              <a:rPr lang="en-US" sz="2000" dirty="0"/>
              <a:t>are proposed: </a:t>
            </a:r>
          </a:p>
          <a:p>
            <a:pPr marL="971550" lvl="1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en-US" sz="2000" dirty="0"/>
              <a:t>Prioritize </a:t>
            </a:r>
            <a:r>
              <a:rPr lang="en-US" sz="2000" u="sng" dirty="0"/>
              <a:t>Prevention &amp; Preparedness</a:t>
            </a:r>
            <a:r>
              <a:rPr lang="en-US" sz="2000" dirty="0"/>
              <a:t> FRM Measures</a:t>
            </a:r>
          </a:p>
          <a:p>
            <a:pPr marL="971550" lvl="1" indent="-514350" algn="just">
              <a:spcAft>
                <a:spcPts val="600"/>
              </a:spcAft>
              <a:buFont typeface="+mj-lt"/>
              <a:buAutoNum type="romanUcPeriod"/>
            </a:pPr>
            <a:r>
              <a:rPr lang="en-US" sz="2000" dirty="0"/>
              <a:t>Incentive </a:t>
            </a:r>
            <a:r>
              <a:rPr lang="en-US" sz="2000" u="sng" dirty="0"/>
              <a:t>NBS &amp; No-Regret</a:t>
            </a:r>
            <a:r>
              <a:rPr lang="en-US" sz="2000" dirty="0"/>
              <a:t> Climate Adaptation Measures</a:t>
            </a:r>
          </a:p>
          <a:p>
            <a:pPr marL="971550" lvl="1" indent="-514350" algn="just">
              <a:spcAft>
                <a:spcPts val="1500"/>
              </a:spcAft>
              <a:buFont typeface="+mj-lt"/>
              <a:buAutoNum type="romanUcPeriod"/>
            </a:pPr>
            <a:r>
              <a:rPr lang="en-US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rPr>
              <a:t>Promote Equitable Transboundary Cooperation to Minimize Floodings and </a:t>
            </a:r>
            <a:r>
              <a:rPr lang="en-US" sz="2000" u="sng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rPr>
              <a:t>Bottom-Up Community Based Projects</a:t>
            </a:r>
            <a:endParaRPr lang="en-US" sz="2000" u="sng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Road Map proposed a doble Top-Down &amp; Bottom-Up methodological approach,  the project was subdivided into 4 Operational Phases: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  <a:tabLst>
                <a:tab pos="6096000" algn="l"/>
              </a:tabLst>
            </a:pPr>
            <a:r>
              <a:rPr lang="en-US" sz="2000" dirty="0"/>
              <a:t>Get Consensus on the </a:t>
            </a:r>
            <a:r>
              <a:rPr lang="en-US" sz="2000" u="sng" dirty="0"/>
              <a:t>Areas of Mutual Concern</a:t>
            </a:r>
            <a:r>
              <a:rPr lang="en-US" sz="2000" dirty="0"/>
              <a:t> 	(Transboundary Level)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  <a:tabLst>
                <a:tab pos="6096000" algn="l"/>
              </a:tabLst>
            </a:pPr>
            <a:r>
              <a:rPr lang="en-US" sz="2000" dirty="0"/>
              <a:t>Get Consensus on </a:t>
            </a:r>
            <a:r>
              <a:rPr lang="en-US" sz="2000" u="sng" dirty="0"/>
              <a:t>Transboundary FRM Strategy</a:t>
            </a:r>
            <a:r>
              <a:rPr lang="en-US" sz="2000" dirty="0"/>
              <a:t> 	(Transboundary Level)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  <a:tabLst>
                <a:tab pos="6096000" algn="l"/>
              </a:tabLst>
            </a:pPr>
            <a:r>
              <a:rPr lang="en-US" sz="2000" dirty="0"/>
              <a:t>Get Consensus on </a:t>
            </a:r>
            <a:r>
              <a:rPr lang="en-US" sz="2000" u="sng" dirty="0"/>
              <a:t>National FRM Plan</a:t>
            </a:r>
            <a:r>
              <a:rPr lang="en-US" sz="2000" dirty="0"/>
              <a:t> 	(National Level)</a:t>
            </a:r>
          </a:p>
          <a:p>
            <a:pPr marL="914400" lvl="1" indent="-457200" algn="just">
              <a:spcAft>
                <a:spcPts val="1500"/>
              </a:spcAft>
              <a:buFont typeface="+mj-lt"/>
              <a:buAutoNum type="alphaLcParenR"/>
              <a:tabLst>
                <a:tab pos="6096000" algn="l"/>
              </a:tabLst>
            </a:pPr>
            <a:r>
              <a:rPr lang="en-US" sz="2000" dirty="0"/>
              <a:t>Get Consensus on the </a:t>
            </a:r>
            <a:r>
              <a:rPr lang="en-US" sz="2000" u="sng" dirty="0"/>
              <a:t>Local FRM Plan</a:t>
            </a:r>
            <a:r>
              <a:rPr lang="en-US" sz="2000" dirty="0"/>
              <a:t> 	(Local, Pilot Municipalities)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Road Map Proposed a Preliminary List of Flood Risk Areas of Mutual Concern to be discussed with the EWG (Next presentation)*</a:t>
            </a:r>
          </a:p>
        </p:txBody>
      </p:sp>
    </p:spTree>
    <p:extLst>
      <p:ext uri="{BB962C8B-B14F-4D97-AF65-F5344CB8AC3E}">
        <p14:creationId xmlns:p14="http://schemas.microsoft.com/office/powerpoint/2010/main" val="29774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2E58D-457B-DFD5-3A59-88B57F022DD3}"/>
              </a:ext>
            </a:extLst>
          </p:cNvPr>
          <p:cNvSpPr txBox="1"/>
          <p:nvPr/>
        </p:nvSpPr>
        <p:spPr>
          <a:xfrm>
            <a:off x="1755068" y="2708920"/>
            <a:ext cx="523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6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70353" y="556833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Table of Contents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157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D859F-B2B2-1B72-0117-1FA4D114024E}"/>
              </a:ext>
            </a:extLst>
          </p:cNvPr>
          <p:cNvSpPr txBox="1"/>
          <p:nvPr/>
        </p:nvSpPr>
        <p:spPr>
          <a:xfrm>
            <a:off x="296272" y="1249197"/>
            <a:ext cx="885698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it-IT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Key International </a:t>
            </a: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Principles</a:t>
            </a:r>
            <a:r>
              <a:rPr lang="it-IT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on FRM (General Framework)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it-IT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Review of Existing FRM Policy Framework (Enablers &amp; Barriers for efficient transboundary FR Management)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Axes of Action for the Proposed Transboundary Drin FRM Strategy 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Conceptual &amp; Methodological Approach for the Development of a  FRM Strategy &amp; Action Plan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Draft Road Map - Operational Phases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Draft Road Map - Time Scheduling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Proposed Flood Risk Areas of Mutual Concern* (</a:t>
            </a:r>
            <a:r>
              <a:rPr lang="en-US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Next Presentation</a:t>
            </a: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endParaRPr lang="en-US" sz="2000" spc="15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60363" indent="-360363">
              <a:buFont typeface="+mj-lt"/>
              <a:buAutoNum type="arabicParenR"/>
              <a:tabLst>
                <a:tab pos="630238" algn="l"/>
              </a:tabLst>
            </a:pPr>
            <a:r>
              <a:rPr lang="en-US" sz="2000" spc="15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Remarks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F65DD-BB44-9999-DA59-7CFC637D4969}"/>
              </a:ext>
            </a:extLst>
          </p:cNvPr>
          <p:cNvSpPr txBox="1"/>
          <p:nvPr/>
        </p:nvSpPr>
        <p:spPr>
          <a:xfrm>
            <a:off x="99814" y="1078476"/>
            <a:ext cx="9044186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WATER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is the common element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interconnecting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the 3 major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global milestones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in the International Development &amp; Climate Resilience Agenda with the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National Development Plans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UN-FCCC Paris Agreement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UN-Sustainable Development Goals (SDGs)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UN-DRR - Sendai Framework for Disaster Risk Reduction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000" b="1" dirty="0">
              <a:solidFill>
                <a:srgbClr val="17365D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UN-FCCC Paris Agreement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Climate Action Pathway – WATER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 By investing in the resilience of our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water resources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&amp;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ecosystem services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, we can reduce climate risks to people, ecosystems, &amp; economies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17365D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Sendai Framework for Disaster Risk Reduction (DRR)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Floods and Droughts should be seen as two sides of the same coin and addressed together. Countries shall strengthen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Disaster Risk Governance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to manage disaster risk, investing in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disaster risk reduction for resilience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, and enhancing disaster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preparedness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for effective response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17365D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UN-Sustainable Development Goals (SDGs)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There are 25 targets related to Disaster Risk Reduction (DRR) in 10 of the 17 SDGs - Sustainable Development Goals firmly establishing the role of DDR as a core development strategy. </a:t>
            </a: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CB904BED-3EC2-003F-9376-3DB2743685C1}"/>
              </a:ext>
            </a:extLst>
          </p:cNvPr>
          <p:cNvSpPr/>
          <p:nvPr/>
        </p:nvSpPr>
        <p:spPr>
          <a:xfrm>
            <a:off x="611560" y="447242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International Development &amp; Climate Resilience Agenda</a:t>
            </a:r>
          </a:p>
        </p:txBody>
      </p:sp>
    </p:spTree>
    <p:extLst>
      <p:ext uri="{BB962C8B-B14F-4D97-AF65-F5344CB8AC3E}">
        <p14:creationId xmlns:p14="http://schemas.microsoft.com/office/powerpoint/2010/main" val="160238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F65DD-BB44-9999-DA59-7CFC637D4969}"/>
              </a:ext>
            </a:extLst>
          </p:cNvPr>
          <p:cNvSpPr txBox="1"/>
          <p:nvPr/>
        </p:nvSpPr>
        <p:spPr>
          <a:xfrm>
            <a:off x="49907" y="1072618"/>
            <a:ext cx="9044186" cy="551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Integrated Flood Risk Management (IFRM)</a:t>
            </a:r>
          </a:p>
          <a:p>
            <a:pPr marL="630238" lvl="1" indent="-269875" algn="just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Holistic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Water Resources planning approach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that stresses the interrelationship between socioeconomic development, environmental sustainability, and FRM.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The IFRM approach implies integrated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Land &amp; Water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resources management in a river basin, including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Groundwater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(</a:t>
            </a:r>
            <a:r>
              <a:rPr lang="en-US" dirty="0" err="1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Transb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. Aquifer),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Coastal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areas (Source to Sea approach), Agriculture (Food Security), and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Urban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areas (Urban Water Management)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17365D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EU Floods Directive (2007/60/EC)</a:t>
            </a:r>
          </a:p>
          <a:p>
            <a:pPr marL="630238" lvl="1" indent="-269875" algn="just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Member States shall establish flood risk management FRM plans coordinated at the level of the river basin district. Plus WFD 2000/60 &amp; GWD 2006/118EC (</a:t>
            </a:r>
            <a:r>
              <a:rPr lang="en-US" dirty="0" err="1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Transb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Aquifer) </a:t>
            </a:r>
          </a:p>
          <a:p>
            <a:pPr marL="630238" lvl="1" indent="-269875" algn="just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Where an international river basin district extends beyond the boundaries of the Community, Member States shall endeavor to produce one single international flood risk management plan, or a set of flood risk management plans coordinated at the level of the international river basin district (</a:t>
            </a: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Art. 8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).</a:t>
            </a:r>
          </a:p>
          <a:p>
            <a:pPr marL="630238" lvl="1" indent="-269875" algn="just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17365D"/>
              </a:solidFill>
              <a:latin typeface="Calibri" panose="020F0502020204030204" pitchFamily="34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Linking Water to Climate Change </a:t>
            </a:r>
          </a:p>
          <a:p>
            <a:pPr marL="630238" lvl="1" indent="-269875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Linking the FRM strategy to the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National Climate Policy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(NAPs - National Adaptation Plans) or other national policies can facilitate its linkage to a variety of public and private investment agendas (Watering the NAPs and NDCs)</a:t>
            </a:r>
            <a:endParaRPr lang="en-US" sz="1200" b="1" dirty="0">
              <a:solidFill>
                <a:srgbClr val="17365D"/>
              </a:solidFill>
              <a:latin typeface="Calibri" panose="020F050202020403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CB904BED-3EC2-003F-9376-3DB2743685C1}"/>
              </a:ext>
            </a:extLst>
          </p:cNvPr>
          <p:cNvSpPr/>
          <p:nvPr/>
        </p:nvSpPr>
        <p:spPr>
          <a:xfrm>
            <a:off x="611560" y="447242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Key International Principles in FRM</a:t>
            </a:r>
          </a:p>
        </p:txBody>
      </p:sp>
    </p:spTree>
    <p:extLst>
      <p:ext uri="{BB962C8B-B14F-4D97-AF65-F5344CB8AC3E}">
        <p14:creationId xmlns:p14="http://schemas.microsoft.com/office/powerpoint/2010/main" val="10648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F65DD-BB44-9999-DA59-7CFC637D4969}"/>
              </a:ext>
            </a:extLst>
          </p:cNvPr>
          <p:cNvSpPr txBox="1"/>
          <p:nvPr/>
        </p:nvSpPr>
        <p:spPr>
          <a:xfrm>
            <a:off x="99814" y="1107254"/>
            <a:ext cx="8980083" cy="557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073150" algn="l"/>
              </a:tabLst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ENABLERS:</a:t>
            </a:r>
          </a:p>
          <a:p>
            <a:pPr marL="630238" lvl="1" indent="-2698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The extensive work done in the last 20 years, the high-level results achieved (implementation of EU FD + Legislation Harmonization), and the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willingness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of the riparian countries to continue collaborating jointly constitute the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most valuable resource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(foundations) to build the Drin FRM Strategy. Although this, there are several areas that need to be strengthened to warrant an efficient transboundary FRM.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1073150" algn="l"/>
              </a:tabLst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BARRIERS: 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(Excluding Further Technical Required Assessments)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Institutional Weaknesses: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The achievement of the 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MoU Shared Vision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needs a paradigm shift from traditional FRM to </a:t>
            </a: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IFRM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at the </a:t>
            </a: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basin-wide level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, breaking the silos of single agencies addressing isolated parts of the FRM process (</a:t>
            </a:r>
            <a:r>
              <a:rPr lang="en-US" u="sng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Joined-Up Governance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Sub-Financing of Key Institutions Related to Floods: 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The linking of the FRM Strategy to the NAPs will favor a greater presence of the hydro-climatic hazards in the national planning process and the access to new public and private investment agendas.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Lack of a Legally Binding Transboundary Management Body:</a:t>
            </a: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 Drin CORDA was enough to promote a transboundary dialogue, define a common vision, and provide political support to a set of projects and initiatives, this organization however is not suitable anymore for the operational implementation of a basin-wide FRM Action Plan</a:t>
            </a: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0162CD04-874A-5CA1-1A9B-5D35C55ED3F8}"/>
              </a:ext>
            </a:extLst>
          </p:cNvPr>
          <p:cNvSpPr/>
          <p:nvPr/>
        </p:nvSpPr>
        <p:spPr>
          <a:xfrm>
            <a:off x="611560" y="447242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Review of Existing FRM Policy Framework </a:t>
            </a:r>
          </a:p>
        </p:txBody>
      </p:sp>
    </p:spTree>
    <p:extLst>
      <p:ext uri="{BB962C8B-B14F-4D97-AF65-F5344CB8AC3E}">
        <p14:creationId xmlns:p14="http://schemas.microsoft.com/office/powerpoint/2010/main" val="15334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325AE8-E639-7322-0BDB-DBC5E8357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359383"/>
              </p:ext>
            </p:extLst>
          </p:nvPr>
        </p:nvGraphicFramePr>
        <p:xfrm>
          <a:off x="199056" y="2513875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ttangolo 6">
            <a:extLst>
              <a:ext uri="{FF2B5EF4-FFF2-40B4-BE49-F238E27FC236}">
                <a16:creationId xmlns:a16="http://schemas.microsoft.com/office/drawing/2014/main" id="{FEA3CA01-E30E-C60B-E8A6-5D584FDCD2DE}"/>
              </a:ext>
            </a:extLst>
          </p:cNvPr>
          <p:cNvSpPr/>
          <p:nvPr/>
        </p:nvSpPr>
        <p:spPr>
          <a:xfrm>
            <a:off x="611560" y="509771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Axes of Action for the Proposed Drin FRM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F20BD-1532-628B-8EF9-9FBAD9E00131}"/>
              </a:ext>
            </a:extLst>
          </p:cNvPr>
          <p:cNvSpPr txBox="1"/>
          <p:nvPr/>
        </p:nvSpPr>
        <p:spPr>
          <a:xfrm>
            <a:off x="-112833" y="1219519"/>
            <a:ext cx="919273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mbria" panose="02040503050406030204" pitchFamily="18" charset="0"/>
              </a:rPr>
              <a:t>According to the existing FRM Policy Framework, Enablers and Barriers for the Implementation of a FRM Strategy, the following Axes of Action are recommended: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Short &amp; Medium Term Ambitions Feasible from a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Techn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Econom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Point of View)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82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325AE8-E639-7322-0BDB-DBC5E8357D41}"/>
              </a:ext>
            </a:extLst>
          </p:cNvPr>
          <p:cNvGraphicFramePr/>
          <p:nvPr/>
        </p:nvGraphicFramePr>
        <p:xfrm>
          <a:off x="179512" y="1642059"/>
          <a:ext cx="9073008" cy="488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ttangolo 6">
            <a:extLst>
              <a:ext uri="{FF2B5EF4-FFF2-40B4-BE49-F238E27FC236}">
                <a16:creationId xmlns:a16="http://schemas.microsoft.com/office/drawing/2014/main" id="{DDB26BEA-9D62-549E-81B2-732E50736ADE}"/>
              </a:ext>
            </a:extLst>
          </p:cNvPr>
          <p:cNvSpPr/>
          <p:nvPr/>
        </p:nvSpPr>
        <p:spPr>
          <a:xfrm>
            <a:off x="611560" y="509771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Axes of Action for the Proposed Drin FRM Strategy</a:t>
            </a:r>
          </a:p>
        </p:txBody>
      </p:sp>
    </p:spTree>
    <p:extLst>
      <p:ext uri="{BB962C8B-B14F-4D97-AF65-F5344CB8AC3E}">
        <p14:creationId xmlns:p14="http://schemas.microsoft.com/office/powerpoint/2010/main" val="24776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325AE8-E639-7322-0BDB-DBC5E8357D41}"/>
              </a:ext>
            </a:extLst>
          </p:cNvPr>
          <p:cNvGraphicFramePr/>
          <p:nvPr/>
        </p:nvGraphicFramePr>
        <p:xfrm>
          <a:off x="179512" y="1391100"/>
          <a:ext cx="8856984" cy="546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ttangolo 6">
            <a:extLst>
              <a:ext uri="{FF2B5EF4-FFF2-40B4-BE49-F238E27FC236}">
                <a16:creationId xmlns:a16="http://schemas.microsoft.com/office/drawing/2014/main" id="{E88D2373-5FA1-EAFC-C267-2D8AC7A52FB8}"/>
              </a:ext>
            </a:extLst>
          </p:cNvPr>
          <p:cNvSpPr/>
          <p:nvPr/>
        </p:nvSpPr>
        <p:spPr>
          <a:xfrm>
            <a:off x="611560" y="509771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Axes of Action for the Proposed Drin FRM Strategy</a:t>
            </a:r>
          </a:p>
        </p:txBody>
      </p:sp>
    </p:spTree>
    <p:extLst>
      <p:ext uri="{BB962C8B-B14F-4D97-AF65-F5344CB8AC3E}">
        <p14:creationId xmlns:p14="http://schemas.microsoft.com/office/powerpoint/2010/main" val="132871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0C54F14-32C1-051B-A2B4-9BC618DBF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0"/>
            <a:ext cx="392917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ue paint splashe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E6EB3280-3B94-1B10-7D70-E49FC0B11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1550903" cy="371676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6282130-7EA8-8060-9864-81737577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97" y="133470"/>
            <a:ext cx="1111500" cy="58034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325AE8-E639-7322-0BDB-DBC5E8357D41}"/>
              </a:ext>
            </a:extLst>
          </p:cNvPr>
          <p:cNvGraphicFramePr/>
          <p:nvPr/>
        </p:nvGraphicFramePr>
        <p:xfrm>
          <a:off x="99814" y="1484784"/>
          <a:ext cx="893668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34B9316B-ECD0-1E3F-167E-F41065091B8B}"/>
              </a:ext>
            </a:extLst>
          </p:cNvPr>
          <p:cNvSpPr/>
          <p:nvPr/>
        </p:nvSpPr>
        <p:spPr>
          <a:xfrm>
            <a:off x="611560" y="509771"/>
            <a:ext cx="759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Axes of Action for the Proposed Drin FRM Strategy</a:t>
            </a:r>
          </a:p>
        </p:txBody>
      </p:sp>
    </p:spTree>
    <p:extLst>
      <p:ext uri="{BB962C8B-B14F-4D97-AF65-F5344CB8AC3E}">
        <p14:creationId xmlns:p14="http://schemas.microsoft.com/office/powerpoint/2010/main" val="2273261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18169</TotalTime>
  <Words>1524</Words>
  <Application>Microsoft Office PowerPoint</Application>
  <PresentationFormat>On-screen Show (4:3)</PresentationFormat>
  <Paragraphs>129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Tema di Office</vt:lpstr>
      <vt:lpstr>3rd Meeting  Expert Working Group on Floods (Ulcinj, Montenegro)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Luis H. Gomez</cp:lastModifiedBy>
  <cp:revision>1010</cp:revision>
  <dcterms:created xsi:type="dcterms:W3CDTF">2021-05-14T17:16:41Z</dcterms:created>
  <dcterms:modified xsi:type="dcterms:W3CDTF">2023-10-11T17:30:12Z</dcterms:modified>
</cp:coreProperties>
</file>